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65" r:id="rId2"/>
    <p:sldId id="256" r:id="rId3"/>
    <p:sldId id="259" r:id="rId4"/>
    <p:sldId id="261" r:id="rId5"/>
    <p:sldId id="262" r:id="rId6"/>
    <p:sldId id="264" r:id="rId7"/>
    <p:sldId id="266" r:id="rId8"/>
    <p:sldId id="267" r:id="rId9"/>
    <p:sldId id="268" r:id="rId10"/>
    <p:sldId id="270" r:id="rId11"/>
    <p:sldId id="272" r:id="rId12"/>
    <p:sldId id="271" r:id="rId13"/>
    <p:sldId id="273" r:id="rId14"/>
    <p:sldId id="274" r:id="rId15"/>
    <p:sldId id="275" r:id="rId16"/>
    <p:sldId id="276" r:id="rId17"/>
    <p:sldId id="279" r:id="rId18"/>
    <p:sldId id="280" r:id="rId19"/>
    <p:sldId id="281" r:id="rId20"/>
    <p:sldId id="282" r:id="rId21"/>
    <p:sldId id="283" r:id="rId22"/>
    <p:sldId id="286" r:id="rId23"/>
    <p:sldId id="284" r:id="rId24"/>
    <p:sldId id="285" r:id="rId25"/>
    <p:sldId id="287" r:id="rId26"/>
    <p:sldId id="288" r:id="rId27"/>
    <p:sldId id="289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4" r:id="rId4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75CF7-5B54-44A0-84DF-04F8875F87DD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4DAC5-CBCC-47BA-9265-7FF9041899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82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4DAC5-CBCC-47BA-9265-7FF90418993C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97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5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53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23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13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14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54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78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50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42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79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27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19034-B04A-4E71-969E-5877D24A4EAF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D7A96-45E5-4148-A083-F26FC2470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3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239BD-C30E-56A1-571F-4297286D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94849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600" b="1" dirty="0">
                <a:latin typeface="Arial Black" panose="020B0A04020102020204" pitchFamily="34" charset="0"/>
              </a:rPr>
            </a:br>
            <a:r>
              <a:rPr lang="it-IT" sz="3600" b="1" dirty="0">
                <a:latin typeface="Arial Black" panose="020B0A04020102020204" pitchFamily="34" charset="0"/>
              </a:rPr>
              <a:t>Il Servizio Sociale </a:t>
            </a:r>
            <a:br>
              <a:rPr lang="it-IT" sz="3600" b="1" dirty="0">
                <a:latin typeface="Arial Black" panose="020B0A04020102020204" pitchFamily="34" charset="0"/>
              </a:rPr>
            </a:br>
            <a:r>
              <a:rPr lang="it-IT" sz="3100" b="1" dirty="0">
                <a:latin typeface="Arial Black" panose="020B0A04020102020204" pitchFamily="34" charset="0"/>
              </a:rPr>
              <a:t>Fondamenti e cultura di una professione</a:t>
            </a:r>
            <a:r>
              <a:rPr lang="it-IT" sz="3100" b="1" i="1" dirty="0">
                <a:latin typeface="Arial Black" panose="020B0A04020102020204" pitchFamily="34" charset="0"/>
              </a:rPr>
              <a:t> </a:t>
            </a:r>
            <a:br>
              <a:rPr lang="it-IT" sz="3600" b="1" i="1" dirty="0">
                <a:latin typeface="+mn-lt"/>
              </a:rPr>
            </a:br>
            <a:r>
              <a:rPr lang="it-IT" sz="2700" b="1" i="1" dirty="0">
                <a:latin typeface="+mn-lt"/>
              </a:rPr>
              <a:t>dal Testo di Elisabetta Neve - Sintesi di Bianca Lo Bianco</a:t>
            </a:r>
            <a:br>
              <a:rPr lang="it-IT" sz="3600" b="1" i="1" dirty="0">
                <a:latin typeface="+mn-lt"/>
              </a:rPr>
            </a:br>
            <a:endParaRPr lang="it-IT" sz="31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51CF0C-E21B-214D-6EE9-209DC3EA7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425"/>
            <a:ext cx="10515600" cy="3974537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N.B. </a:t>
            </a:r>
          </a:p>
          <a:p>
            <a:pPr marL="0" indent="0">
              <a:buNone/>
            </a:pP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Questo Power Point</a:t>
            </a:r>
            <a:r>
              <a:rPr lang="it-I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è pubblicato sulla pagina del Docente a beneficio degli studenti del Corso di Laurea in Servizio Sociale Criminologiche.</a:t>
            </a:r>
          </a:p>
          <a:p>
            <a:pPr marL="0" indent="0" algn="ctr">
              <a:buNone/>
            </a:pPr>
            <a:r>
              <a:rPr lang="it-IT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Tutti i diritti sono riservati.</a:t>
            </a:r>
          </a:p>
          <a:p>
            <a:pPr marL="0" indent="0" algn="ctr">
              <a:buNone/>
            </a:pPr>
            <a:r>
              <a:rPr lang="it-IT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 è vietata la divulgazione a terzi </a:t>
            </a:r>
          </a:p>
          <a:p>
            <a:pPr marL="0" indent="0" algn="ctr">
              <a:buNone/>
            </a:pPr>
            <a:r>
              <a:rPr lang="it-IT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la riproduzione anche parziale. </a:t>
            </a:r>
            <a:endParaRPr lang="it-IT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9924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85B7C-DE62-265B-990F-CDFF07FFC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Arial Black" panose="020B0A04020102020204" pitchFamily="34" charset="0"/>
              </a:rPr>
              <a:t>APPROCCIO FUNZIONALISTA – 2.3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3AE886-BA05-422B-3378-3E7B8CBB4A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McClelland</a:t>
            </a:r>
          </a:p>
          <a:p>
            <a:pPr marL="0" indent="0" algn="ctr">
              <a:buNone/>
            </a:pPr>
            <a:endParaRPr lang="it-IT" i="1" dirty="0"/>
          </a:p>
          <a:p>
            <a:pPr marL="0" indent="0" algn="ctr">
              <a:buNone/>
            </a:pPr>
            <a:r>
              <a:rPr lang="it-IT" i="1" dirty="0"/>
              <a:t>Bisogno di affiliazione</a:t>
            </a:r>
          </a:p>
          <a:p>
            <a:pPr marL="0" indent="0" algn="ctr">
              <a:buNone/>
            </a:pPr>
            <a:r>
              <a:rPr lang="it-IT" i="1" dirty="0"/>
              <a:t>Bisogno di potere</a:t>
            </a:r>
          </a:p>
          <a:p>
            <a:pPr marL="0" indent="0" algn="ctr">
              <a:buNone/>
            </a:pPr>
            <a:r>
              <a:rPr lang="it-IT" i="1" dirty="0"/>
              <a:t>Bisogno di acquisizione e successo</a:t>
            </a:r>
          </a:p>
          <a:p>
            <a:pPr marL="0" indent="0" algn="ctr">
              <a:buNone/>
            </a:pPr>
            <a:r>
              <a:rPr lang="it-IT" i="1" dirty="0"/>
              <a:t>(achievement)</a:t>
            </a:r>
          </a:p>
          <a:p>
            <a:pPr marL="0" indent="0" algn="ctr">
              <a:buNone/>
            </a:pPr>
            <a:r>
              <a:rPr lang="it-IT" i="1" dirty="0"/>
              <a:t>---------------------------------------------</a:t>
            </a:r>
          </a:p>
          <a:p>
            <a:pPr marL="0" indent="0">
              <a:buNone/>
            </a:pPr>
            <a:r>
              <a:rPr lang="it-IT" sz="2000" i="1" dirty="0"/>
              <a:t>Riproduce il modello applicato ai vari stadi di sviluppo psicologico del bambino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E1E5D2-8096-924A-A961-E0F1D610D0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Maslow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</p:txBody>
      </p:sp>
      <p:sp>
        <p:nvSpPr>
          <p:cNvPr id="5" name="Triangolo isoscele 4">
            <a:extLst>
              <a:ext uri="{FF2B5EF4-FFF2-40B4-BE49-F238E27FC236}">
                <a16:creationId xmlns:a16="http://schemas.microsoft.com/office/drawing/2014/main" id="{F9426022-2B88-9D8C-8F4F-A5A730BFFFAA}"/>
              </a:ext>
            </a:extLst>
          </p:cNvPr>
          <p:cNvSpPr/>
          <p:nvPr/>
        </p:nvSpPr>
        <p:spPr>
          <a:xfrm rot="10800000" flipV="1">
            <a:off x="6172200" y="2261418"/>
            <a:ext cx="5447071" cy="3915545"/>
          </a:xfrm>
          <a:prstGeom prst="triangle">
            <a:avLst>
              <a:gd name="adj" fmla="val 5167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Bisogni superiori</a:t>
            </a:r>
          </a:p>
          <a:p>
            <a:pPr algn="ctr"/>
            <a:r>
              <a:rPr lang="it-IT" sz="2000" dirty="0"/>
              <a:t>____________________</a:t>
            </a:r>
          </a:p>
          <a:p>
            <a:pPr algn="ctr"/>
            <a:endParaRPr lang="it-IT" sz="2000" dirty="0"/>
          </a:p>
          <a:p>
            <a:pPr algn="ctr"/>
            <a:r>
              <a:rPr lang="it-IT" sz="2000" dirty="0"/>
              <a:t>Bisogni secondari</a:t>
            </a:r>
          </a:p>
          <a:p>
            <a:pPr algn="ctr"/>
            <a:r>
              <a:rPr lang="it-IT" sz="2000" dirty="0"/>
              <a:t>____________________</a:t>
            </a:r>
          </a:p>
          <a:p>
            <a:pPr algn="ctr"/>
            <a:r>
              <a:rPr lang="it-IT" sz="2000" dirty="0"/>
              <a:t>Bisogni primari </a:t>
            </a:r>
          </a:p>
        </p:txBody>
      </p:sp>
    </p:spTree>
    <p:extLst>
      <p:ext uri="{BB962C8B-B14F-4D97-AF65-F5344CB8AC3E}">
        <p14:creationId xmlns:p14="http://schemas.microsoft.com/office/powerpoint/2010/main" val="1772804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681EC8-FB7B-81B2-B067-D98E58CF8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TALCOTT PARSONS</a:t>
            </a:r>
            <a:br>
              <a:rPr lang="it-IT" dirty="0">
                <a:latin typeface="Arial Black" panose="020B0A04020102020204" pitchFamily="34" charset="0"/>
              </a:rPr>
            </a:br>
            <a:r>
              <a:rPr lang="it-IT" sz="2400" dirty="0">
                <a:latin typeface="Arial Black" panose="020B0A04020102020204" pitchFamily="34" charset="0"/>
              </a:rPr>
              <a:t>(PADRE DELLO STRUTTURAL-FUNZIONALISMO)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52F02E-B4D8-917C-8719-C395DDCC9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   </a:t>
            </a:r>
          </a:p>
          <a:p>
            <a:pPr marL="0" indent="0" algn="ctr">
              <a:buNone/>
            </a:pPr>
            <a:r>
              <a:rPr lang="it-IT" sz="4000" b="1" dirty="0"/>
              <a:t>IL SISTEMA SOCIALE </a:t>
            </a:r>
          </a:p>
          <a:p>
            <a:pPr marL="0" indent="0" algn="ctr">
              <a:buNone/>
            </a:pPr>
            <a:r>
              <a:rPr lang="it-IT" b="1" dirty="0"/>
              <a:t>(ISTITUZIONI)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                                           </a:t>
            </a:r>
            <a:r>
              <a:rPr lang="it-IT" b="1" i="1" dirty="0"/>
              <a:t>stabilisce valori e norme</a:t>
            </a:r>
          </a:p>
          <a:p>
            <a:pPr marL="0" indent="0" algn="ctr">
              <a:buNone/>
            </a:pPr>
            <a:r>
              <a:rPr lang="it-IT" b="1" i="1" dirty="0" err="1"/>
              <a:t>pre</a:t>
            </a:r>
            <a:r>
              <a:rPr lang="it-IT" b="1" i="1" dirty="0"/>
              <a:t>-determina i ruoli a cui tutti dovrebbero adeguarsi</a:t>
            </a:r>
            <a:r>
              <a:rPr lang="it-IT" b="1" dirty="0"/>
              <a:t>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B9E13EE6-AE4E-1BF0-CE65-C9766373DA57}"/>
              </a:ext>
            </a:extLst>
          </p:cNvPr>
          <p:cNvSpPr/>
          <p:nvPr/>
        </p:nvSpPr>
        <p:spPr>
          <a:xfrm>
            <a:off x="5853684" y="2858728"/>
            <a:ext cx="484632" cy="39574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362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EA65EF-A2F1-2727-B498-C94397B2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Carlo Marx – 2.3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39EB5B-EB2D-2F57-B265-5A6C9CBD5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019"/>
            <a:ext cx="10515600" cy="48299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dirty="0"/>
              <a:t>BISOGNI</a:t>
            </a:r>
          </a:p>
          <a:p>
            <a:pPr marL="0" indent="0" algn="ctr">
              <a:buNone/>
            </a:pPr>
            <a:endParaRPr lang="it-IT" sz="3600" b="1" dirty="0"/>
          </a:p>
          <a:p>
            <a:pPr marL="0" indent="0">
              <a:buNone/>
            </a:pPr>
            <a:r>
              <a:rPr lang="it-IT" sz="3600" b="1" dirty="0"/>
              <a:t>                RADICALI                                     SOLVIBILI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3600" b="1" dirty="0"/>
              <a:t>            </a:t>
            </a:r>
            <a:r>
              <a:rPr lang="it-IT" sz="2000" b="1" dirty="0"/>
              <a:t>preludono o si aspettano                                                   di fatto (o potenzialmente)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dirty="0"/>
              <a:t>                      un mutamento del vivere                                                        trovano una risposta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dirty="0"/>
              <a:t>                       o delle strutture sociali                                                    nel mercato o nelle istituzioni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dirty="0"/>
              <a:t>                                                                                                                                       esistenti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dirty="0"/>
              <a:t>Il sistema sociale non è statico. Esso muta radicalmente nel momento in cui i bisogni si radicalizzano. Il conflitto tra classi (prodotto dai disequilibri economici) è strutturale al sistema.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dirty="0"/>
              <a:t>Il sistema deve adattarsi (di volta in volta) alle realtà storiche, alle dinamiche della popolazione.  </a:t>
            </a:r>
            <a:endParaRPr lang="it-IT" sz="3600" b="1" dirty="0"/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DC6701E6-AAEB-A3F8-1669-A3A3A8482FDC}"/>
              </a:ext>
            </a:extLst>
          </p:cNvPr>
          <p:cNvSpPr/>
          <p:nvPr/>
        </p:nvSpPr>
        <p:spPr>
          <a:xfrm rot="3191841">
            <a:off x="4542505" y="223192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FF8082B8-0724-3B02-BB77-36A4971DEB76}"/>
              </a:ext>
            </a:extLst>
          </p:cNvPr>
          <p:cNvSpPr/>
          <p:nvPr/>
        </p:nvSpPr>
        <p:spPr>
          <a:xfrm rot="18384778">
            <a:off x="7228826" y="2198268"/>
            <a:ext cx="484632" cy="11357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544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F9D5F-388B-DCAD-DBBF-EAC381A93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AGNES HELLER  - 2.3</a:t>
            </a:r>
            <a:br>
              <a:rPr lang="it-IT" dirty="0">
                <a:latin typeface="Arial Black" panose="020B0A04020102020204" pitchFamily="34" charset="0"/>
              </a:rPr>
            </a:br>
            <a:r>
              <a:rPr lang="it-IT" sz="2800" dirty="0">
                <a:latin typeface="Arial Black" panose="020B0A04020102020204" pitchFamily="34" charset="0"/>
              </a:rPr>
              <a:t>(Scuola di Budapest)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9C05E2-A7F4-05EA-521B-0231E8CFE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215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Non tutti i bisogni possono essere contenuti dalle istituzioni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Occorre anche una rivoluzione nella vita quotidiana delle persone</a:t>
            </a:r>
          </a:p>
          <a:p>
            <a:pPr marL="0" indent="0" algn="ctr">
              <a:buNone/>
            </a:pPr>
            <a:r>
              <a:rPr lang="it-IT" b="1" dirty="0"/>
              <a:t>Bisogno = desiderio cosciente – aspirazione -  intenzione</a:t>
            </a:r>
          </a:p>
          <a:p>
            <a:pPr marL="0" indent="0" algn="ctr">
              <a:buNone/>
            </a:pPr>
            <a:r>
              <a:rPr lang="it-IT" b="1" dirty="0"/>
              <a:t>(sottolineando la soggettività intrinseca al bisogno)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21618E6-F48F-E41C-74B4-D98CAE12A953}"/>
              </a:ext>
            </a:extLst>
          </p:cNvPr>
          <p:cNvSpPr/>
          <p:nvPr/>
        </p:nvSpPr>
        <p:spPr>
          <a:xfrm>
            <a:off x="838200" y="2502310"/>
            <a:ext cx="4451554" cy="1676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Sia nel caso che le Istituzioni debbano essere riformate per una maggiore solvibilità dei bisogni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936D216-8FF1-ACE0-0E9F-F0966045727B}"/>
              </a:ext>
            </a:extLst>
          </p:cNvPr>
          <p:cNvSpPr/>
          <p:nvPr/>
        </p:nvSpPr>
        <p:spPr>
          <a:xfrm>
            <a:off x="6695768" y="2502310"/>
            <a:ext cx="4785852" cy="163707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Sia nel caso diventi necessaria una rivoluzione delle strutture della società per un cambiamento più radicale 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D6EC8692-03B5-38A1-51DC-E15BE7E6D6D8}"/>
              </a:ext>
            </a:extLst>
          </p:cNvPr>
          <p:cNvSpPr/>
          <p:nvPr/>
        </p:nvSpPr>
        <p:spPr>
          <a:xfrm>
            <a:off x="5750445" y="2324892"/>
            <a:ext cx="484632" cy="2060295"/>
          </a:xfrm>
          <a:prstGeom prst="downArrow">
            <a:avLst>
              <a:gd name="adj1" fmla="val 78403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686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5023F6-F587-0CF1-6F0C-CF4653A4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FENOMENOLOGI – 2.3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0902E7-0872-D516-0C9A-37BC4791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r>
              <a:rPr lang="it-IT" sz="3200" b="1" dirty="0"/>
              <a:t>BISOGNO = Necessità (mancanza) di una comunicazione</a:t>
            </a:r>
          </a:p>
          <a:p>
            <a:pPr marL="0" indent="0" algn="ctr">
              <a:buNone/>
            </a:pPr>
            <a:r>
              <a:rPr lang="it-IT" sz="3200" b="1" dirty="0"/>
              <a:t>                   piena soprattutto a livello intersoggettivo, </a:t>
            </a:r>
          </a:p>
          <a:p>
            <a:pPr marL="0" indent="0">
              <a:buNone/>
            </a:pPr>
            <a:r>
              <a:rPr lang="it-IT" sz="3200" b="1" dirty="0"/>
              <a:t>                           ma anche a livello strutturale   </a:t>
            </a:r>
            <a:r>
              <a:rPr lang="it-IT" sz="2400" b="1" dirty="0"/>
              <a:t>(Pierpaolo Donati)    </a:t>
            </a:r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endParaRPr lang="it-IT" sz="2400" b="1" dirty="0"/>
          </a:p>
          <a:p>
            <a:pPr marL="0" indent="0" algn="ctr">
              <a:buNone/>
            </a:pPr>
            <a:r>
              <a:rPr lang="it-IT" sz="2400" b="1" dirty="0"/>
              <a:t>Ricerca soggettiva di capacità relazionale </a:t>
            </a:r>
          </a:p>
          <a:p>
            <a:pPr marL="0" indent="0" algn="ctr">
              <a:buNone/>
            </a:pPr>
            <a:r>
              <a:rPr lang="it-IT" sz="2400" b="1" dirty="0"/>
              <a:t>(determinata dai nuovi modelli culturali)             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9F181D22-34D6-AB9A-FF71-DE79C4CBFD31}"/>
              </a:ext>
            </a:extLst>
          </p:cNvPr>
          <p:cNvSpPr/>
          <p:nvPr/>
        </p:nvSpPr>
        <p:spPr>
          <a:xfrm>
            <a:off x="6096000" y="4277032"/>
            <a:ext cx="484632" cy="37362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309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600505-F216-FF74-C86E-180CC8CD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061"/>
          </a:xfrm>
        </p:spPr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CHOMBART DE LAUWE – 2.3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BD9594-FA3F-2D2E-009B-BD3D5C1C6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214"/>
            <a:ext cx="10515600" cy="507574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it-IT" sz="14400" b="1" dirty="0"/>
          </a:p>
          <a:p>
            <a:pPr marL="0" indent="0" algn="ctr">
              <a:buNone/>
            </a:pPr>
            <a:r>
              <a:rPr lang="it-IT" sz="14400" b="1" dirty="0"/>
              <a:t>BISOGNI</a:t>
            </a:r>
          </a:p>
          <a:p>
            <a:pPr marL="0" indent="0">
              <a:buNone/>
            </a:pPr>
            <a:r>
              <a:rPr lang="it-IT" sz="3600" b="1" dirty="0"/>
              <a:t>             </a:t>
            </a:r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r>
              <a:rPr lang="it-IT" sz="3600" b="1" dirty="0"/>
              <a:t>                      </a:t>
            </a:r>
          </a:p>
          <a:p>
            <a:pPr marL="0" indent="0">
              <a:buNone/>
            </a:pPr>
            <a:r>
              <a:rPr lang="it-IT" sz="3600" b="1" dirty="0"/>
              <a:t>                            </a:t>
            </a:r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r>
              <a:rPr lang="it-IT" sz="7200" b="1" dirty="0"/>
              <a:t>         </a:t>
            </a:r>
          </a:p>
          <a:p>
            <a:pPr marL="0" indent="0">
              <a:buNone/>
            </a:pPr>
            <a:endParaRPr lang="it-IT" sz="7200" b="1" dirty="0"/>
          </a:p>
          <a:p>
            <a:pPr marL="0" indent="0">
              <a:buNone/>
            </a:pPr>
            <a:r>
              <a:rPr lang="it-IT" sz="8000" b="1" dirty="0"/>
              <a:t>            bisogni che chiedono soddisfazione                            bisogni che riguardano fini individuali</a:t>
            </a:r>
          </a:p>
          <a:p>
            <a:pPr marL="0" indent="0">
              <a:buNone/>
            </a:pPr>
            <a:r>
              <a:rPr lang="it-IT" sz="8000" b="1" dirty="0"/>
              <a:t>             dato l’assetto della nostra società                         e/o comuni al proprio gruppo di riferimento</a:t>
            </a:r>
          </a:p>
          <a:p>
            <a:pPr marL="0" indent="0">
              <a:buNone/>
            </a:pPr>
            <a:r>
              <a:rPr lang="it-IT" sz="8000" b="1" dirty="0"/>
              <a:t>       (riguardano una necessità anche politica)                     costruiti attraverso la propria esperienza </a:t>
            </a:r>
          </a:p>
          <a:p>
            <a:pPr marL="0" indent="0">
              <a:buNone/>
            </a:pPr>
            <a:r>
              <a:rPr lang="it-IT" sz="8000" b="1" dirty="0"/>
              <a:t>                                                                                                             e l’interscambio con l’ambiente </a:t>
            </a:r>
          </a:p>
          <a:p>
            <a:pPr marL="0" indent="0">
              <a:buNone/>
            </a:pPr>
            <a:r>
              <a:rPr lang="it-IT" sz="8000" b="1" dirty="0"/>
              <a:t>                                                                                                                           di vita quotidiano</a:t>
            </a:r>
          </a:p>
          <a:p>
            <a:pPr marL="0" indent="0" algn="ctr">
              <a:buNone/>
            </a:pPr>
            <a:endParaRPr lang="it-IT" sz="3600" b="1" dirty="0"/>
          </a:p>
          <a:p>
            <a:pPr marL="0" indent="0">
              <a:buNone/>
            </a:pPr>
            <a:r>
              <a:rPr lang="it-IT" sz="3600" b="1" dirty="0"/>
              <a:t>                                      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0111C51-110A-BD82-7A79-7084147CBD16}"/>
              </a:ext>
            </a:extLst>
          </p:cNvPr>
          <p:cNvSpPr/>
          <p:nvPr/>
        </p:nvSpPr>
        <p:spPr>
          <a:xfrm>
            <a:off x="2005781" y="2477729"/>
            <a:ext cx="3254478" cy="11958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OBBLIGO</a:t>
            </a:r>
          </a:p>
          <a:p>
            <a:pPr algn="ctr"/>
            <a:r>
              <a:rPr lang="it-IT" sz="2000" b="1" dirty="0"/>
              <a:t>sfera </a:t>
            </a:r>
            <a:r>
              <a:rPr lang="it-IT" sz="2000" b="1" dirty="0" err="1"/>
              <a:t>bio</a:t>
            </a:r>
            <a:r>
              <a:rPr lang="it-IT" sz="2000" b="1" dirty="0"/>
              <a:t>-fisiologica </a:t>
            </a:r>
          </a:p>
          <a:p>
            <a:pPr algn="ctr"/>
            <a:r>
              <a:rPr lang="it-IT" sz="2000" b="1" dirty="0"/>
              <a:t>sociale e culturale</a:t>
            </a:r>
            <a:endParaRPr lang="it-IT" sz="20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5DF63E3-DEDA-383E-5392-6B8173A46049}"/>
              </a:ext>
            </a:extLst>
          </p:cNvPr>
          <p:cNvSpPr/>
          <p:nvPr/>
        </p:nvSpPr>
        <p:spPr>
          <a:xfrm>
            <a:off x="7119567" y="2469135"/>
            <a:ext cx="3362633" cy="11958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ASPIRAZIONE</a:t>
            </a:r>
          </a:p>
          <a:p>
            <a:pPr algn="ctr"/>
            <a:r>
              <a:rPr lang="it-IT" sz="2000" b="1" dirty="0"/>
              <a:t>Legati ad una classe </a:t>
            </a:r>
          </a:p>
          <a:p>
            <a:pPr algn="ctr"/>
            <a:r>
              <a:rPr lang="it-IT" sz="2000" b="1" dirty="0"/>
              <a:t>o gruppo sociale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3BE1F5B9-0255-7010-A28E-E17839158AEE}"/>
              </a:ext>
            </a:extLst>
          </p:cNvPr>
          <p:cNvSpPr/>
          <p:nvPr/>
        </p:nvSpPr>
        <p:spPr>
          <a:xfrm rot="3221556">
            <a:off x="4290240" y="1789989"/>
            <a:ext cx="484632" cy="6390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0B7CEEBD-790C-5A52-9A0F-541C8FD5D81D}"/>
              </a:ext>
            </a:extLst>
          </p:cNvPr>
          <p:cNvSpPr/>
          <p:nvPr/>
        </p:nvSpPr>
        <p:spPr>
          <a:xfrm rot="18761319">
            <a:off x="7521213" y="1774251"/>
            <a:ext cx="484632" cy="58730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316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90210C-4224-BE6B-8C78-4A6A711A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ERIK ERIKSON – 2.3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E7119B-CEDB-CD90-D129-9AF920EB9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677"/>
            <a:ext cx="10515600" cy="5250426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dirty="0"/>
              <a:t>BISOGNI</a:t>
            </a:r>
          </a:p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endParaRPr lang="it-IT" sz="3200" b="1" dirty="0"/>
          </a:p>
          <a:p>
            <a:pPr marL="0" indent="0" algn="ctr">
              <a:buNone/>
            </a:pPr>
            <a:endParaRPr lang="it-IT" sz="1800" b="1" dirty="0"/>
          </a:p>
          <a:p>
            <a:pPr marL="0" indent="0" algn="ctr">
              <a:buNone/>
            </a:pPr>
            <a:r>
              <a:rPr lang="it-IT" sz="1800" b="1" dirty="0">
                <a:latin typeface="Arial Black" panose="020B0A04020102020204" pitchFamily="34" charset="0"/>
              </a:rPr>
              <a:t>TRASFORMA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DDF6D6F-3245-C7D3-7C3D-EB7D35947F28}"/>
              </a:ext>
            </a:extLst>
          </p:cNvPr>
          <p:cNvSpPr/>
          <p:nvPr/>
        </p:nvSpPr>
        <p:spPr>
          <a:xfrm>
            <a:off x="1406013" y="2753031"/>
            <a:ext cx="3421626" cy="13175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/>
              <a:t>OGGETTIVI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CDF241B-6196-A5C0-4881-5D4BF781E30D}"/>
              </a:ext>
            </a:extLst>
          </p:cNvPr>
          <p:cNvSpPr/>
          <p:nvPr/>
        </p:nvSpPr>
        <p:spPr>
          <a:xfrm>
            <a:off x="7598636" y="2723535"/>
            <a:ext cx="3354500" cy="13175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/>
              <a:t>SOGGETTIVI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BAA695BB-F6EA-3311-DC90-688FC738618D}"/>
              </a:ext>
            </a:extLst>
          </p:cNvPr>
          <p:cNvSpPr/>
          <p:nvPr/>
        </p:nvSpPr>
        <p:spPr>
          <a:xfrm rot="3229520">
            <a:off x="4726661" y="2196358"/>
            <a:ext cx="484632" cy="55667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45E605D5-DB80-A05B-04F4-26D62AE0380C}"/>
              </a:ext>
            </a:extLst>
          </p:cNvPr>
          <p:cNvSpPr/>
          <p:nvPr/>
        </p:nvSpPr>
        <p:spPr>
          <a:xfrm rot="18493659">
            <a:off x="6984661" y="2197564"/>
            <a:ext cx="484632" cy="56447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730CFBB8-D370-507E-8100-868746DC119F}"/>
              </a:ext>
            </a:extLst>
          </p:cNvPr>
          <p:cNvSpPr/>
          <p:nvPr/>
        </p:nvSpPr>
        <p:spPr>
          <a:xfrm>
            <a:off x="4601271" y="4572000"/>
            <a:ext cx="3284200" cy="14748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COSCIENZA </a:t>
            </a:r>
          </a:p>
          <a:p>
            <a:pPr algn="ctr"/>
            <a:r>
              <a:rPr lang="it-IT" sz="3200" dirty="0"/>
              <a:t>SOCIALE</a:t>
            </a:r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1D65EDFF-4C62-E093-8474-C972DBA895C7}"/>
              </a:ext>
            </a:extLst>
          </p:cNvPr>
          <p:cNvSpPr/>
          <p:nvPr/>
        </p:nvSpPr>
        <p:spPr>
          <a:xfrm rot="19237025">
            <a:off x="3421603" y="4316507"/>
            <a:ext cx="484632" cy="73040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su 10">
            <a:extLst>
              <a:ext uri="{FF2B5EF4-FFF2-40B4-BE49-F238E27FC236}">
                <a16:creationId xmlns:a16="http://schemas.microsoft.com/office/drawing/2014/main" id="{E6B22007-D17C-6FF5-E0FA-8809F577CFEF}"/>
              </a:ext>
            </a:extLst>
          </p:cNvPr>
          <p:cNvSpPr/>
          <p:nvPr/>
        </p:nvSpPr>
        <p:spPr>
          <a:xfrm rot="2502535">
            <a:off x="8304371" y="4272704"/>
            <a:ext cx="484632" cy="74374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287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B919F-B430-00C9-E833-8CB0DBF8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latin typeface="Arial Black" panose="020B0A04020102020204" pitchFamily="34" charset="0"/>
              </a:rPr>
              <a:t>GIOVANNI BERTIN – 2.4</a:t>
            </a:r>
            <a:br>
              <a:rPr lang="it-IT" sz="4000" dirty="0">
                <a:latin typeface="Arial Black" panose="020B0A04020102020204" pitchFamily="34" charset="0"/>
              </a:rPr>
            </a:br>
            <a:r>
              <a:rPr lang="it-IT" sz="2200" dirty="0">
                <a:latin typeface="Arial Black" panose="020B0A04020102020204" pitchFamily="34" charset="0"/>
              </a:rPr>
              <a:t>NATURA DEL BISOGNO, CONFRONTO DELLE TEORIE </a:t>
            </a:r>
            <a:br>
              <a:rPr lang="it-IT" sz="2200" dirty="0">
                <a:latin typeface="Arial Black" panose="020B0A04020102020204" pitchFamily="34" charset="0"/>
              </a:rPr>
            </a:br>
            <a:r>
              <a:rPr lang="it-IT" sz="2200" dirty="0">
                <a:latin typeface="Arial Black" panose="020B0A04020102020204" pitchFamily="34" charset="0"/>
              </a:rPr>
              <a:t>MARXISTA, FUNZIONALISTA, FENOMENOLOGICA</a:t>
            </a:r>
            <a:endParaRPr lang="it-IT" sz="2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7DC379-872A-4F38-9002-1DB7508ED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8021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>
                <a:latin typeface="Arial Black" panose="020B0A04020102020204" pitchFamily="34" charset="0"/>
              </a:rPr>
              <a:t>MAGGIORI DIVERSIFICAZIONI</a:t>
            </a:r>
          </a:p>
          <a:p>
            <a:pPr marL="0" indent="0" algn="ctr">
              <a:buNone/>
            </a:pPr>
            <a:r>
              <a:rPr lang="it-IT" b="1" dirty="0"/>
              <a:t>riguardano</a:t>
            </a:r>
          </a:p>
          <a:p>
            <a:pPr marL="0" indent="0">
              <a:buNone/>
            </a:pPr>
            <a:r>
              <a:rPr lang="it-IT" b="1" dirty="0"/>
              <a:t>1 - L’OGGETTO: </a:t>
            </a:r>
            <a:r>
              <a:rPr lang="it-IT" sz="2400" b="1" dirty="0"/>
              <a:t>la  concezione della natura del bisogno</a:t>
            </a:r>
          </a:p>
          <a:p>
            <a:pPr>
              <a:buFontTx/>
              <a:buChar char="-"/>
            </a:pPr>
            <a:r>
              <a:rPr lang="it-IT" sz="2400" b="1" dirty="0" err="1"/>
              <a:t>Marxisismo</a:t>
            </a:r>
            <a:r>
              <a:rPr lang="it-IT" sz="2400" b="1" dirty="0"/>
              <a:t> – </a:t>
            </a:r>
            <a:r>
              <a:rPr lang="it-IT" sz="2400" dirty="0"/>
              <a:t>mancanza di risorse</a:t>
            </a:r>
          </a:p>
          <a:p>
            <a:pPr>
              <a:buFontTx/>
              <a:buChar char="-"/>
            </a:pPr>
            <a:r>
              <a:rPr lang="it-IT" sz="2400" b="1" dirty="0"/>
              <a:t>Funzionalismo – </a:t>
            </a:r>
            <a:r>
              <a:rPr lang="it-IT" sz="2400" dirty="0"/>
              <a:t>squilibrio di fattori che permettono al soggetto di svolgere un ruolo</a:t>
            </a:r>
          </a:p>
          <a:p>
            <a:pPr>
              <a:buFontTx/>
              <a:buChar char="-"/>
            </a:pPr>
            <a:r>
              <a:rPr lang="it-IT" sz="2400" b="1" dirty="0"/>
              <a:t>Fenomenologi – </a:t>
            </a:r>
            <a:r>
              <a:rPr lang="it-IT" sz="2400" dirty="0"/>
              <a:t>mancanza di comunicazione vitale </a:t>
            </a:r>
          </a:p>
          <a:p>
            <a:pPr marL="0" indent="0">
              <a:buNone/>
            </a:pPr>
            <a:r>
              <a:rPr lang="it-IT" sz="2400" b="1" dirty="0"/>
              <a:t>2 – LA CONSAPEVOLEZZA SOGGETTIVA</a:t>
            </a:r>
          </a:p>
          <a:p>
            <a:pPr marL="0" indent="0">
              <a:buNone/>
            </a:pPr>
            <a:r>
              <a:rPr lang="it-IT" sz="2400" dirty="0"/>
              <a:t>È piena solo per le teorie fenomenologiche</a:t>
            </a:r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endParaRPr lang="it-IT" sz="2000" b="1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352F7A0-BDFA-9387-F83C-2D2747397E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b="1" dirty="0">
                <a:latin typeface="Arial Black" panose="020B0A04020102020204" pitchFamily="34" charset="0"/>
              </a:rPr>
              <a:t>MAGGIORI COMPATIBILITA</a:t>
            </a:r>
            <a:r>
              <a:rPr lang="it-IT" b="1" dirty="0"/>
              <a:t>’</a:t>
            </a:r>
          </a:p>
          <a:p>
            <a:pPr marL="0" indent="0" algn="ctr">
              <a:buNone/>
            </a:pPr>
            <a:r>
              <a:rPr lang="it-IT" b="1" dirty="0"/>
              <a:t>riguardano</a:t>
            </a:r>
          </a:p>
          <a:p>
            <a:pPr marL="0" indent="0">
              <a:buNone/>
            </a:pPr>
            <a:r>
              <a:rPr lang="it-IT" b="1" dirty="0"/>
              <a:t>1 – FATTORI SOCIALI </a:t>
            </a:r>
            <a:r>
              <a:rPr lang="it-IT" sz="2600" b="1" dirty="0"/>
              <a:t>nella determinazione del bisogno</a:t>
            </a:r>
          </a:p>
          <a:p>
            <a:pPr>
              <a:buFontTx/>
              <a:buChar char="-"/>
            </a:pPr>
            <a:r>
              <a:rPr lang="it-IT" sz="2600" b="1" dirty="0" err="1"/>
              <a:t>Marxisismo</a:t>
            </a:r>
            <a:r>
              <a:rPr lang="it-IT" sz="2600" b="1" dirty="0"/>
              <a:t> – </a:t>
            </a:r>
            <a:r>
              <a:rPr lang="it-IT" sz="2600" dirty="0"/>
              <a:t>influenzato da fattori di tipo economico</a:t>
            </a:r>
          </a:p>
          <a:p>
            <a:pPr>
              <a:buFontTx/>
              <a:buChar char="-"/>
            </a:pPr>
            <a:r>
              <a:rPr lang="it-IT" sz="2600" b="1" dirty="0"/>
              <a:t>Funzionalismo - </a:t>
            </a:r>
            <a:r>
              <a:rPr lang="it-IT" sz="2600" dirty="0"/>
              <a:t>influenzato da fattori di tipo normativo e valoriale</a:t>
            </a:r>
          </a:p>
          <a:p>
            <a:pPr>
              <a:buFontTx/>
              <a:buChar char="-"/>
            </a:pPr>
            <a:r>
              <a:rPr lang="it-IT" sz="2600" b="1" dirty="0"/>
              <a:t>Fenomenologi – </a:t>
            </a:r>
            <a:r>
              <a:rPr lang="it-IT" sz="2600" dirty="0"/>
              <a:t>inerenti i rapporti e le relazioni sociali</a:t>
            </a:r>
          </a:p>
          <a:p>
            <a:pPr marL="0" indent="0">
              <a:buNone/>
            </a:pPr>
            <a:r>
              <a:rPr lang="it-IT" sz="2600" b="1" dirty="0"/>
              <a:t>2 – I BISOGNI CAMBIANO col mutare dei suddetti diversi fattori e subentrano anche le </a:t>
            </a:r>
            <a:r>
              <a:rPr lang="it-IT" sz="2600" b="1" u="sng" dirty="0"/>
              <a:t>aspettative</a:t>
            </a:r>
            <a:r>
              <a:rPr lang="it-IT" sz="2600" b="1" dirty="0"/>
              <a:t> che ognuno si forma in base ai valori, ai modelli culturali, ai propri gruppi di appartenenza, ossia agli apprendimenti che man mano si acquisiscono nel </a:t>
            </a:r>
            <a:r>
              <a:rPr lang="it-IT" sz="2600" b="1" dirty="0" err="1"/>
              <a:t>vovere</a:t>
            </a:r>
            <a:r>
              <a:rPr lang="it-IT" sz="2600" b="1" dirty="0"/>
              <a:t> sociale</a:t>
            </a:r>
          </a:p>
        </p:txBody>
      </p:sp>
    </p:spTree>
    <p:extLst>
      <p:ext uri="{BB962C8B-B14F-4D97-AF65-F5344CB8AC3E}">
        <p14:creationId xmlns:p14="http://schemas.microsoft.com/office/powerpoint/2010/main" val="2866649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A461EA-2BAC-06C6-0E67-37CA56E82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RELAZIONE TRA </a:t>
            </a:r>
            <a:br>
              <a:rPr lang="it-IT" dirty="0">
                <a:latin typeface="Arial Black" panose="020B0A04020102020204" pitchFamily="34" charset="0"/>
              </a:rPr>
            </a:br>
            <a:r>
              <a:rPr lang="it-IT" dirty="0">
                <a:latin typeface="Arial Black" panose="020B0A04020102020204" pitchFamily="34" charset="0"/>
              </a:rPr>
              <a:t>STATO DI BISOGNO E OGGETTO 2.4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909BEC-F98B-F1FA-756D-FE9AEAC29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26D62A0-C934-BD5C-4629-5062217D8B61}"/>
              </a:ext>
            </a:extLst>
          </p:cNvPr>
          <p:cNvSpPr/>
          <p:nvPr/>
        </p:nvSpPr>
        <p:spPr>
          <a:xfrm>
            <a:off x="229302" y="2327787"/>
            <a:ext cx="2979172" cy="22024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STATO</a:t>
            </a:r>
          </a:p>
          <a:p>
            <a:pPr algn="ctr"/>
            <a:r>
              <a:rPr lang="it-IT" sz="3200" dirty="0"/>
              <a:t>O</a:t>
            </a:r>
          </a:p>
          <a:p>
            <a:pPr algn="ctr"/>
            <a:r>
              <a:rPr lang="it-IT" sz="3200" dirty="0"/>
              <a:t>CONDIZIONE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5643991-CD58-5FDE-A26A-6F3C34BC4620}"/>
              </a:ext>
            </a:extLst>
          </p:cNvPr>
          <p:cNvSpPr/>
          <p:nvPr/>
        </p:nvSpPr>
        <p:spPr>
          <a:xfrm>
            <a:off x="8983527" y="2327787"/>
            <a:ext cx="3063451" cy="22024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/>
              <a:t>OGGETTO</a:t>
            </a:r>
          </a:p>
        </p:txBody>
      </p:sp>
      <p:sp>
        <p:nvSpPr>
          <p:cNvPr id="7" name="Rettangolo smussato 6">
            <a:extLst>
              <a:ext uri="{FF2B5EF4-FFF2-40B4-BE49-F238E27FC236}">
                <a16:creationId xmlns:a16="http://schemas.microsoft.com/office/drawing/2014/main" id="{C84D0E77-16E0-3FC3-42C1-659B358CEDD6}"/>
              </a:ext>
            </a:extLst>
          </p:cNvPr>
          <p:cNvSpPr/>
          <p:nvPr/>
        </p:nvSpPr>
        <p:spPr>
          <a:xfrm>
            <a:off x="3897086" y="1690689"/>
            <a:ext cx="4082143" cy="4486274"/>
          </a:xfrm>
          <a:prstGeom prst="beve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it-IT" dirty="0"/>
              <a:t>MODELLI CULTURALI E DI COMPORTAMENTO</a:t>
            </a:r>
          </a:p>
          <a:p>
            <a:pPr marL="285750" indent="-285750" algn="ctr">
              <a:buFontTx/>
              <a:buChar char="-"/>
            </a:pPr>
            <a:endParaRPr lang="it-IT" dirty="0"/>
          </a:p>
          <a:p>
            <a:pPr algn="ctr"/>
            <a:r>
              <a:rPr lang="it-IT" dirty="0"/>
              <a:t>-NORME E VALORI </a:t>
            </a:r>
          </a:p>
          <a:p>
            <a:pPr algn="ctr"/>
            <a:r>
              <a:rPr lang="it-IT" dirty="0"/>
              <a:t>A CUI SI ADERISCE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- SITUAZIONE ESISTENZIALE E SOCIALE IN CUI UN SOGGETTO VIVE</a:t>
            </a:r>
          </a:p>
        </p:txBody>
      </p:sp>
    </p:spTree>
    <p:extLst>
      <p:ext uri="{BB962C8B-B14F-4D97-AF65-F5344CB8AC3E}">
        <p14:creationId xmlns:p14="http://schemas.microsoft.com/office/powerpoint/2010/main" val="1722785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431667-DA1A-03C7-B09F-F17EA6A2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90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>
                <a:latin typeface="Arial Black" panose="020B0A04020102020204" pitchFamily="34" charset="0"/>
              </a:rPr>
              <a:t>SOLVIBILITA’ DEI BISOGNI 2.4</a:t>
            </a:r>
            <a:br>
              <a:rPr lang="it-IT" sz="4000" dirty="0">
                <a:latin typeface="Arial Black" panose="020B0A04020102020204" pitchFamily="34" charset="0"/>
              </a:rPr>
            </a:br>
            <a:r>
              <a:rPr lang="it-IT" sz="3100" dirty="0">
                <a:latin typeface="Arial Black" panose="020B0A04020102020204" pitchFamily="34" charset="0"/>
              </a:rPr>
              <a:t>(Servizi Sociosanitari)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7B478A-877A-CA86-68AF-5684FBEEB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516"/>
            <a:ext cx="10515600" cy="48004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                                                                                             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D1B22C3-92A1-EE29-FC1B-E4D3045AE142}"/>
              </a:ext>
            </a:extLst>
          </p:cNvPr>
          <p:cNvSpPr/>
          <p:nvPr/>
        </p:nvSpPr>
        <p:spPr>
          <a:xfrm>
            <a:off x="5385657" y="19935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D6BCD586-0046-B9F2-88F4-06B5BEE6D894}"/>
              </a:ext>
            </a:extLst>
          </p:cNvPr>
          <p:cNvSpPr/>
          <p:nvPr/>
        </p:nvSpPr>
        <p:spPr>
          <a:xfrm>
            <a:off x="8641178" y="3504596"/>
            <a:ext cx="484632" cy="5442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sinistra 5">
            <a:extLst>
              <a:ext uri="{FF2B5EF4-FFF2-40B4-BE49-F238E27FC236}">
                <a16:creationId xmlns:a16="http://schemas.microsoft.com/office/drawing/2014/main" id="{CEC8C5B3-2219-1568-F0E7-6FA2DDE1E6AC}"/>
              </a:ext>
            </a:extLst>
          </p:cNvPr>
          <p:cNvSpPr/>
          <p:nvPr/>
        </p:nvSpPr>
        <p:spPr>
          <a:xfrm>
            <a:off x="6865522" y="4868962"/>
            <a:ext cx="621792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sinistra 6">
            <a:extLst>
              <a:ext uri="{FF2B5EF4-FFF2-40B4-BE49-F238E27FC236}">
                <a16:creationId xmlns:a16="http://schemas.microsoft.com/office/drawing/2014/main" id="{2A26D2A5-B0A1-549B-3ABB-6D4F624BEE73}"/>
              </a:ext>
            </a:extLst>
          </p:cNvPr>
          <p:cNvSpPr/>
          <p:nvPr/>
        </p:nvSpPr>
        <p:spPr>
          <a:xfrm>
            <a:off x="3351088" y="4863975"/>
            <a:ext cx="621792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9B7E3AB-381E-9D21-EA99-A79636375C9B}"/>
              </a:ext>
            </a:extLst>
          </p:cNvPr>
          <p:cNvSpPr/>
          <p:nvPr/>
        </p:nvSpPr>
        <p:spPr>
          <a:xfrm>
            <a:off x="1470048" y="1454177"/>
            <a:ext cx="2792361" cy="15633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IMPOSSIBILE</a:t>
            </a:r>
          </a:p>
          <a:p>
            <a:pPr algn="ctr"/>
            <a:r>
              <a:rPr lang="it-IT" sz="3200" b="1" dirty="0"/>
              <a:t>PER TUTTI</a:t>
            </a:r>
          </a:p>
          <a:p>
            <a:pPr algn="ctr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987BEC7-D9E1-DB95-5305-66F9F4FCC70C}"/>
              </a:ext>
            </a:extLst>
          </p:cNvPr>
          <p:cNvSpPr/>
          <p:nvPr/>
        </p:nvSpPr>
        <p:spPr>
          <a:xfrm rot="10800000" flipV="1">
            <a:off x="7487314" y="1459164"/>
            <a:ext cx="2792360" cy="15583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it-IT" sz="3600" b="1" dirty="0"/>
              <a:t>SELEZIONE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EFFC480-35DC-4B96-1F8B-057AED8036E1}"/>
              </a:ext>
            </a:extLst>
          </p:cNvPr>
          <p:cNvSpPr/>
          <p:nvPr/>
        </p:nvSpPr>
        <p:spPr>
          <a:xfrm>
            <a:off x="7603997" y="4359539"/>
            <a:ext cx="2792360" cy="15583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GIUSTIFICAZIONE</a:t>
            </a:r>
            <a:endParaRPr lang="it-IT" sz="280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0B26F3B-91E4-B73A-EB84-07FD30597904}"/>
              </a:ext>
            </a:extLst>
          </p:cNvPr>
          <p:cNvSpPr/>
          <p:nvPr/>
        </p:nvSpPr>
        <p:spPr>
          <a:xfrm>
            <a:off x="4156651" y="4332107"/>
            <a:ext cx="2458012" cy="15583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NON </a:t>
            </a:r>
          </a:p>
          <a:p>
            <a:pPr algn="ctr"/>
            <a:r>
              <a:rPr lang="it-IT" sz="2400" b="1" dirty="0"/>
              <a:t>SE NE OCCUPA</a:t>
            </a:r>
          </a:p>
          <a:p>
            <a:pPr algn="ctr"/>
            <a:r>
              <a:rPr lang="it-IT" sz="2400" b="1" dirty="0"/>
              <a:t>E CONVINCE LA POPOLAZIONE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3A87F77-13B2-527D-227C-6CF71A8ECE68}"/>
              </a:ext>
            </a:extLst>
          </p:cNvPr>
          <p:cNvSpPr/>
          <p:nvPr/>
        </p:nvSpPr>
        <p:spPr>
          <a:xfrm rot="10800000" flipH="1" flipV="1">
            <a:off x="639097" y="4331393"/>
            <a:ext cx="2528219" cy="15583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CHE NON SONO BISOGNI O CHE </a:t>
            </a:r>
          </a:p>
          <a:p>
            <a:pPr algn="ctr"/>
            <a:r>
              <a:rPr lang="it-IT" dirty="0"/>
              <a:t>NON E’ L’ISTITUZIONE CHE DEVE OCCUPARSENE</a:t>
            </a:r>
          </a:p>
        </p:txBody>
      </p:sp>
    </p:spTree>
    <p:extLst>
      <p:ext uri="{BB962C8B-B14F-4D97-AF65-F5344CB8AC3E}">
        <p14:creationId xmlns:p14="http://schemas.microsoft.com/office/powerpoint/2010/main" val="428935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86308"/>
          </a:xfrm>
        </p:spPr>
        <p:txBody>
          <a:bodyPr>
            <a:normAutofit/>
          </a:bodyPr>
          <a:lstStyle/>
          <a:p>
            <a:r>
              <a:rPr lang="it-IT" sz="5400" b="1" dirty="0">
                <a:latin typeface="Arial Black" panose="020B0A04020102020204" pitchFamily="34" charset="0"/>
              </a:rPr>
              <a:t>IL SERVIZIO SOCIALE</a:t>
            </a:r>
            <a:br>
              <a:rPr lang="it-IT" b="1" dirty="0">
                <a:latin typeface="Arial Black" panose="020B0A04020102020204" pitchFamily="34" charset="0"/>
              </a:rPr>
            </a:br>
            <a:r>
              <a:rPr lang="it-IT" sz="2800" b="1" i="1" dirty="0">
                <a:latin typeface="Arial Black" panose="020B0A04020102020204" pitchFamily="34" charset="0"/>
              </a:rPr>
              <a:t>Elisabetta Neve</a:t>
            </a:r>
            <a:endParaRPr lang="it-IT" b="1" dirty="0"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/>
          </a:p>
          <a:p>
            <a:r>
              <a:rPr lang="it-IT" sz="3200" dirty="0">
                <a:latin typeface="Arial Black" panose="020B0A04020102020204" pitchFamily="34" charset="0"/>
                <a:cs typeface="Arial" panose="020B0604020202020204" pitchFamily="34" charset="0"/>
              </a:rPr>
              <a:t>FONDAMENTI E CULTURA DI UNA PROFESSIONE </a:t>
            </a:r>
          </a:p>
          <a:p>
            <a:endParaRPr lang="it-IT" sz="3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it-IT" sz="3200" dirty="0" err="1">
                <a:latin typeface="Arial Black" panose="020B0A04020102020204" pitchFamily="34" charset="0"/>
                <a:cs typeface="Arial" panose="020B0604020202020204" pitchFamily="34" charset="0"/>
              </a:rPr>
              <a:t>cap</a:t>
            </a:r>
            <a:r>
              <a:rPr lang="it-IT" sz="3200" dirty="0">
                <a:latin typeface="Arial Black" panose="020B0A04020102020204" pitchFamily="34" charset="0"/>
                <a:cs typeface="Arial" panose="020B0604020202020204" pitchFamily="34" charset="0"/>
              </a:rPr>
              <a:t> 2 Bisogni </a:t>
            </a:r>
            <a:r>
              <a:rPr lang="it-IT" sz="3200">
                <a:latin typeface="Arial Black" panose="020B0A04020102020204" pitchFamily="34" charset="0"/>
                <a:cs typeface="Arial" panose="020B0604020202020204" pitchFamily="34" charset="0"/>
              </a:rPr>
              <a:t>e Servizio </a:t>
            </a:r>
            <a:r>
              <a:rPr lang="it-IT" sz="3200" dirty="0">
                <a:latin typeface="Arial Black" panose="020B0A04020102020204" pitchFamily="34" charset="0"/>
                <a:cs typeface="Arial" panose="020B0604020202020204" pitchFamily="34" charset="0"/>
              </a:rPr>
              <a:t>sociale</a:t>
            </a:r>
          </a:p>
        </p:txBody>
      </p:sp>
    </p:spTree>
    <p:extLst>
      <p:ext uri="{BB962C8B-B14F-4D97-AF65-F5344CB8AC3E}">
        <p14:creationId xmlns:p14="http://schemas.microsoft.com/office/powerpoint/2010/main" val="2961044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76F1C-131C-A0E8-702A-738243724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latin typeface="Arial Black" panose="020B0A04020102020204" pitchFamily="34" charset="0"/>
              </a:rPr>
              <a:t>DELEGITTIMAZIONE IDEOLOGICA DEI BISOGNI (Italo De Sandre) – 2.4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88699-FD3F-5EB0-FDB5-7A8CAD092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F690D05-3FEB-F93F-8F2B-0B6D2BE3109B}"/>
              </a:ext>
            </a:extLst>
          </p:cNvPr>
          <p:cNvSpPr/>
          <p:nvPr/>
        </p:nvSpPr>
        <p:spPr>
          <a:xfrm>
            <a:off x="838200" y="1825624"/>
            <a:ext cx="3069772" cy="16033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/>
              <a:t>SOLVIBILITA’ 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FE247AF-6489-B8F1-4BF0-3F14F5B829EC}"/>
              </a:ext>
            </a:extLst>
          </p:cNvPr>
          <p:cNvSpPr/>
          <p:nvPr/>
        </p:nvSpPr>
        <p:spPr>
          <a:xfrm>
            <a:off x="8033657" y="1828800"/>
            <a:ext cx="3145972" cy="1611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IMPOSSIBILE PER TUTTI I BISOGNI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84DE6C1-69A5-14F8-AEE2-0010192F651F}"/>
              </a:ext>
            </a:extLst>
          </p:cNvPr>
          <p:cNvSpPr/>
          <p:nvPr/>
        </p:nvSpPr>
        <p:spPr>
          <a:xfrm>
            <a:off x="8033658" y="4383882"/>
            <a:ext cx="3145971" cy="171994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SELEZIONE </a:t>
            </a:r>
          </a:p>
          <a:p>
            <a:pPr algn="ctr"/>
            <a:r>
              <a:rPr lang="it-IT" sz="2800" dirty="0"/>
              <a:t>CHE LASCIA INEVASI </a:t>
            </a:r>
          </a:p>
          <a:p>
            <a:pPr algn="ctr"/>
            <a:r>
              <a:rPr lang="it-IT" sz="2800" dirty="0"/>
              <a:t>ALCUNI BISOGNI </a:t>
            </a:r>
          </a:p>
        </p:txBody>
      </p:sp>
      <p:sp>
        <p:nvSpPr>
          <p:cNvPr id="10" name="Freccia a sinistra 9">
            <a:extLst>
              <a:ext uri="{FF2B5EF4-FFF2-40B4-BE49-F238E27FC236}">
                <a16:creationId xmlns:a16="http://schemas.microsoft.com/office/drawing/2014/main" id="{C98A8BF5-3427-427E-3B49-3F4FD1A48270}"/>
              </a:ext>
            </a:extLst>
          </p:cNvPr>
          <p:cNvSpPr/>
          <p:nvPr/>
        </p:nvSpPr>
        <p:spPr>
          <a:xfrm>
            <a:off x="4849588" y="4310743"/>
            <a:ext cx="2090056" cy="108857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/>
              <a:t>PRESSIONE</a:t>
            </a:r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E9E751B-0152-9848-AC24-D8E2CE5A56E5}"/>
              </a:ext>
            </a:extLst>
          </p:cNvPr>
          <p:cNvSpPr/>
          <p:nvPr/>
        </p:nvSpPr>
        <p:spPr>
          <a:xfrm>
            <a:off x="838200" y="4310744"/>
            <a:ext cx="3069772" cy="18662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GIUSTIFICAZIONE </a:t>
            </a:r>
          </a:p>
          <a:p>
            <a:pPr algn="ctr"/>
            <a:r>
              <a:rPr lang="it-IT" sz="2800" dirty="0"/>
              <a:t>DA PARTE </a:t>
            </a:r>
          </a:p>
          <a:p>
            <a:pPr algn="ctr"/>
            <a:r>
              <a:rPr lang="it-IT" sz="2800" dirty="0"/>
              <a:t>DELLE ISTITUZIONI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EC989C0D-0171-D0A3-F719-9BEA5A9F7F14}"/>
              </a:ext>
            </a:extLst>
          </p:cNvPr>
          <p:cNvSpPr/>
          <p:nvPr/>
        </p:nvSpPr>
        <p:spPr>
          <a:xfrm>
            <a:off x="4909458" y="2345871"/>
            <a:ext cx="2090056" cy="10071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FB3CD48A-FA2E-D77F-331C-64AABB39FFC3}"/>
              </a:ext>
            </a:extLst>
          </p:cNvPr>
          <p:cNvSpPr/>
          <p:nvPr/>
        </p:nvSpPr>
        <p:spPr>
          <a:xfrm>
            <a:off x="9364327" y="3701142"/>
            <a:ext cx="484632" cy="46332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255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48361C-96F7-3E0B-75CF-62137D760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018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latin typeface="Arial Black" panose="020B0A04020102020204" pitchFamily="34" charset="0"/>
              </a:rPr>
              <a:t>Caratteristiche del bisogno – 2.5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6A2418-B25A-F111-34C1-B227F092A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4144"/>
            <a:ext cx="10515600" cy="5142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>
                <a:latin typeface="Arial Black" panose="020B0A04020102020204" pitchFamily="34" charset="0"/>
              </a:rPr>
              <a:t>1 - SOGGETTIVITA’</a:t>
            </a:r>
          </a:p>
          <a:p>
            <a:pPr algn="ctr"/>
            <a:r>
              <a:rPr lang="it-IT" sz="3600" dirty="0"/>
              <a:t>Non esiste bisogno senza un soggetto che ne è titolare</a:t>
            </a:r>
          </a:p>
          <a:p>
            <a:pPr marL="0" indent="0">
              <a:buNone/>
            </a:pPr>
            <a:r>
              <a:rPr lang="it-IT" sz="3600" dirty="0"/>
              <a:t>(quindi per capire i bisogni di una persona bisogna anche ascoltarla)</a:t>
            </a:r>
          </a:p>
          <a:p>
            <a:r>
              <a:rPr lang="it-IT" sz="3600" dirty="0"/>
              <a:t>Ognuno vive in modo diverso (soggettivo) i propri bisogni</a:t>
            </a:r>
          </a:p>
          <a:p>
            <a:r>
              <a:rPr lang="it-IT" sz="3600" dirty="0"/>
              <a:t>Il bisogno vero non è mai del tutto conoscibile, perché mai potremo metterci totalmente nei panni di chi ha bisogno</a:t>
            </a:r>
          </a:p>
          <a:p>
            <a:pPr marL="0" indent="0">
              <a:buNone/>
            </a:pPr>
            <a:endParaRPr lang="it-IT" sz="36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it-IT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8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F4075E-FE79-2080-13C5-F634E561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8707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 Black" panose="020B0A04020102020204" pitchFamily="34" charset="0"/>
              </a:rPr>
              <a:t>CRITERI DI LEGITTIMAZIONE SIMBOLICA DEI BISOGNI (De Sandre)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6A9A3B-F2F1-94FA-C41A-BF632A0AC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4959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Lo stato di bisogno è influenzato anche dai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SIGNIFICATI </a:t>
            </a:r>
            <a:endParaRPr lang="it-IT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che individui e collettività attribuiscono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alle tensioni ed alle aspettative che si formano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in base alla qualità e alla struttura delle relazioni sociali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(gerarchia dei valori)</a:t>
            </a:r>
          </a:p>
        </p:txBody>
      </p:sp>
    </p:spTree>
    <p:extLst>
      <p:ext uri="{BB962C8B-B14F-4D97-AF65-F5344CB8AC3E}">
        <p14:creationId xmlns:p14="http://schemas.microsoft.com/office/powerpoint/2010/main" val="1563911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53F4A5-64A2-01CD-2E75-AE1554704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/>
          <a:lstStyle/>
          <a:p>
            <a:pPr algn="ctr"/>
            <a:r>
              <a:rPr lang="it-IT" sz="4400" dirty="0">
                <a:latin typeface="Arial Black" panose="020B0A04020102020204" pitchFamily="34" charset="0"/>
              </a:rPr>
              <a:t>Caratteristiche del bisogno – 2.5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D0DA35-55AB-DC95-AFCB-D9DE5C64D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7686"/>
            <a:ext cx="10515600" cy="521495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3600" dirty="0">
                <a:latin typeface="Arial Black" panose="020B0A04020102020204" pitchFamily="34" charset="0"/>
              </a:rPr>
              <a:t>2 – GLOBALITA’</a:t>
            </a:r>
          </a:p>
          <a:p>
            <a:pPr>
              <a:lnSpc>
                <a:spcPct val="10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Ogni bisogno è sempre sentito come inerente la totalità della persona che lo vive (unitarietà integrata)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Ognuno è inscindibilmente legato all’ambiente ed al contesto sociale cui appartiene – identità complessa- (rispondere in modo settoriale ai bisogni significa sezionare, frazionare la persona o il gruppo o la comunità) e possibilmente distorcere la natura del problema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2042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2444D8-08A5-56BF-A0E7-156B1E14E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304"/>
          </a:xfrm>
        </p:spPr>
        <p:txBody>
          <a:bodyPr/>
          <a:lstStyle/>
          <a:p>
            <a:r>
              <a:rPr lang="it-IT" sz="4400" dirty="0">
                <a:latin typeface="Arial Black" panose="020B0A04020102020204" pitchFamily="34" charset="0"/>
              </a:rPr>
              <a:t>Caratteristiche del bisogno – 2.5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BCF928-43E7-0054-43FA-6E0E04786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13" y="1338943"/>
            <a:ext cx="11297264" cy="4838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3 – STORICITA’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O DINAMICITA’ 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(marxismo e funzionalismo)</a:t>
            </a:r>
          </a:p>
          <a:p>
            <a:pPr marL="0" indent="0">
              <a:buNone/>
            </a:pPr>
            <a:endParaRPr lang="it-IT" sz="36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 bisogni cambiano perché mutano i fattori sociali, culturali, tecnologici, ambientali… e perché le persone stesse cambiano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Ogni età è contrassegnata da bisogni diversi, che quindi mutano in tutto l’arco della vita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L’uomo e la società sono dei continui costruttori di bisogni</a:t>
            </a:r>
          </a:p>
        </p:txBody>
      </p:sp>
    </p:spTree>
    <p:extLst>
      <p:ext uri="{BB962C8B-B14F-4D97-AF65-F5344CB8AC3E}">
        <p14:creationId xmlns:p14="http://schemas.microsoft.com/office/powerpoint/2010/main" val="3667662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DF05B-CD89-4015-D4D3-75759FBF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870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latin typeface="Arial Black" panose="020B0A04020102020204" pitchFamily="34" charset="0"/>
              </a:rPr>
              <a:t>COMPLESSITA’ </a:t>
            </a:r>
            <a:br>
              <a:rPr lang="it-IT" sz="3600" dirty="0">
                <a:latin typeface="Arial Black" panose="020B0A04020102020204" pitchFamily="34" charset="0"/>
              </a:rPr>
            </a:br>
            <a:r>
              <a:rPr lang="it-IT" sz="3600" dirty="0">
                <a:latin typeface="Arial Black" panose="020B0A04020102020204" pitchFamily="34" charset="0"/>
              </a:rPr>
              <a:t>DEL CONCETTO DI BISOGNO - 2.5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B29689-6062-CF1C-BE96-D90B08361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464313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Innumerevoli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fattori (interni ed esterni)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concorrono a determinare i bisogni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caratteristica della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soggettività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comporta che qualche porzione o sfumatura del bisogno rimane sempre appannaggio del soggetto interno, quindi non conoscibile dall’esterno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soggettività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 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globalità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impongono la necessità di conoscere la totalità della persona e della sua situazione, (cosa molto difficile….anzi impossibile!)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dinamicità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rende meno afferrabile il bisogno (può succedere che il tempo che intercorre tra l’analisi del bisogno e l’approntamento della risposta abbia gi modificato in tutto o in parte il bisogno).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50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BA16B3-0E0D-7A2B-2B5D-92BC228F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latin typeface="Arial Black" panose="020B0A04020102020204" pitchFamily="34" charset="0"/>
              </a:rPr>
              <a:t>DA BISOGNO A DOMANDA – 2.6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CC757-E244-3F53-E96B-FD8C5D40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E’ più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comprensibile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perché è osservabile empiricamente (se ne possono analizzare i contenuti, le modalità e le forme di espressione)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può non coincidere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col bisogno sottostante</a:t>
            </a:r>
          </a:p>
          <a:p>
            <a:pPr marL="0" indent="0">
              <a:lnSpc>
                <a:spcPct val="150000"/>
              </a:lnSpc>
              <a:buNone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Comunque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dimostra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l’attivazione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della persona  </a:t>
            </a:r>
          </a:p>
        </p:txBody>
      </p:sp>
    </p:spTree>
    <p:extLst>
      <p:ext uri="{BB962C8B-B14F-4D97-AF65-F5344CB8AC3E}">
        <p14:creationId xmlns:p14="http://schemas.microsoft.com/office/powerpoint/2010/main" val="93523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CCFA81-A65A-F347-2130-05A60DDC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IL PERCORSO: DALLA PERCEZIONE DI UN DISAGIO ALL’OTTENIMENTO DELLA RISPOSTA (Bertin) – 2.6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ED21AA-CBD0-D28A-A3E1-701EB164C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Percezione del disagio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Formulazione della domanda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Ottenimento della risposta</a:t>
            </a:r>
          </a:p>
        </p:txBody>
      </p:sp>
    </p:spTree>
    <p:extLst>
      <p:ext uri="{BB962C8B-B14F-4D97-AF65-F5344CB8AC3E}">
        <p14:creationId xmlns:p14="http://schemas.microsoft.com/office/powerpoint/2010/main" val="1800246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7CCDE5-4375-A1E3-CAE5-717FDF3F6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933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 Black" panose="020B0A04020102020204" pitchFamily="34" charset="0"/>
              </a:rPr>
              <a:t>1. PERCEZIONE DEL DISAGIO – 2.6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469EB2-9D03-4FAF-4ADB-28E3B6DD7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5368412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DISCREPANZA </a:t>
            </a:r>
          </a:p>
          <a:p>
            <a:pPr marL="0" indent="0" algn="ctr">
              <a:buNone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E12B692-8B5D-B0CC-3579-9C9ED0D430B7}"/>
              </a:ext>
            </a:extLst>
          </p:cNvPr>
          <p:cNvSpPr/>
          <p:nvPr/>
        </p:nvSpPr>
        <p:spPr>
          <a:xfrm>
            <a:off x="1746454" y="2242677"/>
            <a:ext cx="2536723" cy="16911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CONDIZIONE </a:t>
            </a:r>
          </a:p>
          <a:p>
            <a:pPr algn="ctr"/>
            <a:r>
              <a:rPr lang="it-IT" sz="3200" b="1" dirty="0"/>
              <a:t>ATTUALE</a:t>
            </a:r>
          </a:p>
          <a:p>
            <a:pPr algn="ctr"/>
            <a:r>
              <a:rPr lang="it-IT" sz="3200" b="1" dirty="0"/>
              <a:t>(disagio)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D678211-0FF4-1CD2-3FF4-BEBABD637FBC}"/>
              </a:ext>
            </a:extLst>
          </p:cNvPr>
          <p:cNvSpPr/>
          <p:nvPr/>
        </p:nvSpPr>
        <p:spPr>
          <a:xfrm>
            <a:off x="7676241" y="2242677"/>
            <a:ext cx="2615379" cy="16911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/>
              <a:t>STATO A CUI </a:t>
            </a:r>
          </a:p>
          <a:p>
            <a:pPr algn="ctr"/>
            <a:r>
              <a:rPr lang="it-IT" sz="3200" b="1" dirty="0"/>
              <a:t>SI ASPIRA</a:t>
            </a:r>
          </a:p>
          <a:p>
            <a:pPr algn="ctr"/>
            <a:r>
              <a:rPr lang="it-IT" sz="3200" b="1" i="1" dirty="0"/>
              <a:t>ASPETTATIVA</a:t>
            </a:r>
          </a:p>
        </p:txBody>
      </p:sp>
      <p:sp>
        <p:nvSpPr>
          <p:cNvPr id="6" name="Freccia bidirezionale orizzontale 5">
            <a:extLst>
              <a:ext uri="{FF2B5EF4-FFF2-40B4-BE49-F238E27FC236}">
                <a16:creationId xmlns:a16="http://schemas.microsoft.com/office/drawing/2014/main" id="{60855270-EECF-8FB0-19DC-7C4F83E858FB}"/>
              </a:ext>
            </a:extLst>
          </p:cNvPr>
          <p:cNvSpPr/>
          <p:nvPr/>
        </p:nvSpPr>
        <p:spPr>
          <a:xfrm>
            <a:off x="5371633" y="2674783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5D94E2C-8700-F1A6-39D9-8FE3858828A3}"/>
              </a:ext>
            </a:extLst>
          </p:cNvPr>
          <p:cNvSpPr/>
          <p:nvPr/>
        </p:nvSpPr>
        <p:spPr>
          <a:xfrm>
            <a:off x="8593393" y="4863844"/>
            <a:ext cx="2939845" cy="16210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APPRENDIMENTO SOCIALE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(prodotto)</a:t>
            </a:r>
          </a:p>
        </p:txBody>
      </p:sp>
      <p:sp>
        <p:nvSpPr>
          <p:cNvPr id="8" name="Freccia in su 7">
            <a:extLst>
              <a:ext uri="{FF2B5EF4-FFF2-40B4-BE49-F238E27FC236}">
                <a16:creationId xmlns:a16="http://schemas.microsoft.com/office/drawing/2014/main" id="{E8B0F255-58BC-54ED-030C-10760E1481BB}"/>
              </a:ext>
            </a:extLst>
          </p:cNvPr>
          <p:cNvSpPr/>
          <p:nvPr/>
        </p:nvSpPr>
        <p:spPr>
          <a:xfrm>
            <a:off x="9695343" y="4098488"/>
            <a:ext cx="484632" cy="564277"/>
          </a:xfrm>
          <a:prstGeom prst="upArrow">
            <a:avLst>
              <a:gd name="adj1" fmla="val 45942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2803141-48DA-FA14-D6AD-54076B0F4965}"/>
              </a:ext>
            </a:extLst>
          </p:cNvPr>
          <p:cNvSpPr/>
          <p:nvPr/>
        </p:nvSpPr>
        <p:spPr>
          <a:xfrm>
            <a:off x="5044759" y="4933316"/>
            <a:ext cx="2625213" cy="15515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OGGETTO</a:t>
            </a:r>
          </a:p>
        </p:txBody>
      </p:sp>
      <p:sp>
        <p:nvSpPr>
          <p:cNvPr id="10" name="Freccia in su 9">
            <a:extLst>
              <a:ext uri="{FF2B5EF4-FFF2-40B4-BE49-F238E27FC236}">
                <a16:creationId xmlns:a16="http://schemas.microsoft.com/office/drawing/2014/main" id="{FE2ECB86-41D5-4128-16D7-A3672BD97D29}"/>
              </a:ext>
            </a:extLst>
          </p:cNvPr>
          <p:cNvSpPr/>
          <p:nvPr/>
        </p:nvSpPr>
        <p:spPr>
          <a:xfrm rot="2729663">
            <a:off x="7547919" y="4022676"/>
            <a:ext cx="484632" cy="723021"/>
          </a:xfrm>
          <a:prstGeom prst="upArrow">
            <a:avLst>
              <a:gd name="adj1" fmla="val 56728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9AEDAEA-AE45-A989-D483-C7A89DB0F444}"/>
              </a:ext>
            </a:extLst>
          </p:cNvPr>
          <p:cNvSpPr/>
          <p:nvPr/>
        </p:nvSpPr>
        <p:spPr>
          <a:xfrm>
            <a:off x="1019576" y="4483509"/>
            <a:ext cx="2536723" cy="18409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SOGLIA DI PERCEZIONE </a:t>
            </a:r>
          </a:p>
          <a:p>
            <a:pPr algn="ctr"/>
            <a:r>
              <a:rPr lang="it-IT" sz="2400" b="1" dirty="0"/>
              <a:t>DEL BISOGNO</a:t>
            </a:r>
          </a:p>
          <a:p>
            <a:pPr algn="ctr"/>
            <a:r>
              <a:rPr lang="it-IT" sz="2400" b="1" dirty="0"/>
              <a:t>(variabile)</a:t>
            </a:r>
          </a:p>
        </p:txBody>
      </p:sp>
      <p:sp>
        <p:nvSpPr>
          <p:cNvPr id="12" name="Freccia in su 11">
            <a:extLst>
              <a:ext uri="{FF2B5EF4-FFF2-40B4-BE49-F238E27FC236}">
                <a16:creationId xmlns:a16="http://schemas.microsoft.com/office/drawing/2014/main" id="{79B46BC3-520F-301C-BA7D-0F3539F579B1}"/>
              </a:ext>
            </a:extLst>
          </p:cNvPr>
          <p:cNvSpPr/>
          <p:nvPr/>
        </p:nvSpPr>
        <p:spPr>
          <a:xfrm>
            <a:off x="2287937" y="4078822"/>
            <a:ext cx="393291" cy="29653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46273EF-9F18-E25B-BB76-A6B66A4B38F1}"/>
              </a:ext>
            </a:extLst>
          </p:cNvPr>
          <p:cNvSpPr/>
          <p:nvPr/>
        </p:nvSpPr>
        <p:spPr>
          <a:xfrm flipH="1">
            <a:off x="8770370" y="1157722"/>
            <a:ext cx="2428569" cy="6279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NEGOZIAZIONE</a:t>
            </a:r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id="{396A0739-21C0-2F14-B0EC-A57118643FE0}"/>
              </a:ext>
            </a:extLst>
          </p:cNvPr>
          <p:cNvSpPr/>
          <p:nvPr/>
        </p:nvSpPr>
        <p:spPr>
          <a:xfrm>
            <a:off x="9507794" y="1866798"/>
            <a:ext cx="481780" cy="25348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654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1A12B2-BD42-A38B-29BB-68CC8281C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1223"/>
          </a:xfrm>
        </p:spPr>
        <p:txBody>
          <a:bodyPr>
            <a:normAutofit/>
          </a:bodyPr>
          <a:lstStyle/>
          <a:p>
            <a:pPr algn="ctr"/>
            <a:r>
              <a:rPr lang="it-IT" sz="3100" dirty="0">
                <a:latin typeface="Arial Black" panose="020B0A04020102020204" pitchFamily="34" charset="0"/>
              </a:rPr>
              <a:t>2. NON FORMULAZIONE DELLA DOMANDA – 2.6</a:t>
            </a:r>
            <a:br>
              <a:rPr lang="it-IT" sz="3100" dirty="0">
                <a:latin typeface="Arial Black" panose="020B0A04020102020204" pitchFamily="34" charset="0"/>
              </a:rPr>
            </a:br>
            <a:r>
              <a:rPr lang="it-IT" sz="3600" dirty="0">
                <a:latin typeface="Arial Black" panose="020B0A04020102020204" pitchFamily="34" charset="0"/>
              </a:rPr>
              <a:t>Disagio debole (Bertin)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D4997E-1A21-2DAB-6816-26F03C95A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621" y="1273904"/>
            <a:ext cx="10515600" cy="4721789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                    </a:t>
            </a:r>
          </a:p>
          <a:p>
            <a:pPr marL="0" indent="0" algn="ctr">
              <a:buNone/>
            </a:pPr>
            <a:r>
              <a:rPr lang="it-IT" dirty="0"/>
              <a:t>                      Bertin                         </a:t>
            </a:r>
            <a:r>
              <a:rPr lang="it-IT" dirty="0" err="1"/>
              <a:t>Bertin</a:t>
            </a: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B75C9DB-C8E8-2916-4375-16361FDA1AAD}"/>
              </a:ext>
            </a:extLst>
          </p:cNvPr>
          <p:cNvSpPr/>
          <p:nvPr/>
        </p:nvSpPr>
        <p:spPr>
          <a:xfrm>
            <a:off x="1061884" y="1455174"/>
            <a:ext cx="3254477" cy="17403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LA SOGLIA DI TOLLERANZA DEL DISAGIO VIENE SUPERATA DI POCO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A1EAE89-5CD0-FDEC-7428-17CA51B9776D}"/>
              </a:ext>
            </a:extLst>
          </p:cNvPr>
          <p:cNvSpPr/>
          <p:nvPr/>
        </p:nvSpPr>
        <p:spPr>
          <a:xfrm>
            <a:off x="1061884" y="3942735"/>
            <a:ext cx="3254477" cy="18877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SUBENTRANO FATTORI CHE INDUCONO IL SOGGETTO A RINUNCIARE ALLA RICERCA DI UNA RISPOSTA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26D2656E-86A0-5ADF-DDD4-0041F4000B32}"/>
              </a:ext>
            </a:extLst>
          </p:cNvPr>
          <p:cNvSpPr/>
          <p:nvPr/>
        </p:nvSpPr>
        <p:spPr>
          <a:xfrm>
            <a:off x="2446806" y="3342968"/>
            <a:ext cx="484632" cy="40312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34D954E-A0F7-15FA-A5C8-4D295D6CE598}"/>
              </a:ext>
            </a:extLst>
          </p:cNvPr>
          <p:cNvSpPr/>
          <p:nvPr/>
        </p:nvSpPr>
        <p:spPr>
          <a:xfrm flipH="1">
            <a:off x="6912074" y="1455175"/>
            <a:ext cx="3254477" cy="17403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PRESENZADI UNA SPINTA DEBOLE DELLO STATO DI MALESSERE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(Bertin)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5F0C1CFE-733C-A1EB-FFD5-30262F7B3AA5}"/>
              </a:ext>
            </a:extLst>
          </p:cNvPr>
          <p:cNvSpPr/>
          <p:nvPr/>
        </p:nvSpPr>
        <p:spPr>
          <a:xfrm>
            <a:off x="5125013" y="232532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FBEEBEEE-68BD-A779-FDCD-EF4726DB73EC}"/>
              </a:ext>
            </a:extLst>
          </p:cNvPr>
          <p:cNvSpPr/>
          <p:nvPr/>
        </p:nvSpPr>
        <p:spPr>
          <a:xfrm>
            <a:off x="8296996" y="3326864"/>
            <a:ext cx="484632" cy="61587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09F7C61-10AA-3617-9943-31430583B15E}"/>
              </a:ext>
            </a:extLst>
          </p:cNvPr>
          <p:cNvSpPr/>
          <p:nvPr/>
        </p:nvSpPr>
        <p:spPr>
          <a:xfrm rot="10800000" flipV="1">
            <a:off x="5572822" y="4048040"/>
            <a:ext cx="6004662" cy="6811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Il soggetto non sa che esistono risposte al suo disagio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CEB6896-1C08-3121-611A-A4F1A526FD50}"/>
              </a:ext>
            </a:extLst>
          </p:cNvPr>
          <p:cNvSpPr/>
          <p:nvPr/>
        </p:nvSpPr>
        <p:spPr>
          <a:xfrm>
            <a:off x="5572822" y="4900595"/>
            <a:ext cx="6046057" cy="6811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Il sistema non ha ancora codificato quel tipo di disagio </a:t>
            </a:r>
          </a:p>
          <a:p>
            <a:pPr algn="ctr"/>
            <a:r>
              <a:rPr lang="it-IT" dirty="0"/>
              <a:t>come meritevole di soluzione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673F61C5-41A2-7AFC-9026-4FD0EBBF1B60}"/>
              </a:ext>
            </a:extLst>
          </p:cNvPr>
          <p:cNvSpPr/>
          <p:nvPr/>
        </p:nvSpPr>
        <p:spPr>
          <a:xfrm>
            <a:off x="5603767" y="5753150"/>
            <a:ext cx="6004662" cy="7738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Il costo necessario (economico o sociale) è sproporzionato rispetto al beneficio che il soggetto ritiene di ottenere</a:t>
            </a:r>
          </a:p>
        </p:txBody>
      </p:sp>
    </p:spTree>
    <p:extLst>
      <p:ext uri="{BB962C8B-B14F-4D97-AF65-F5344CB8AC3E}">
        <p14:creationId xmlns:p14="http://schemas.microsoft.com/office/powerpoint/2010/main" val="277619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DC3873-1ABC-E05F-8AA5-7A5F98BB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CONCEZIONE CHE HA IL SERVIZIO SOCIALE</a:t>
            </a:r>
            <a:br>
              <a:rPr lang="it-IT" b="1" dirty="0"/>
            </a:br>
            <a:r>
              <a:rPr lang="it-IT" b="1" dirty="0"/>
              <a:t>DEL CONCETTO DI BISOGNO   -   2.1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0ECC4-4FB3-A6C4-C58C-6EA091976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A112206-18FD-05E0-D91F-E0D3C6D8CB47}"/>
              </a:ext>
            </a:extLst>
          </p:cNvPr>
          <p:cNvSpPr/>
          <p:nvPr/>
        </p:nvSpPr>
        <p:spPr>
          <a:xfrm>
            <a:off x="1700981" y="2025445"/>
            <a:ext cx="2566219" cy="13273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BISOGNI NON SODDISFATTI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79B737FE-2ECD-7075-9A2C-8909B7DC11B1}"/>
              </a:ext>
            </a:extLst>
          </p:cNvPr>
          <p:cNvSpPr/>
          <p:nvPr/>
        </p:nvSpPr>
        <p:spPr>
          <a:xfrm>
            <a:off x="2741774" y="3578507"/>
            <a:ext cx="484632" cy="4227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41AC7E5-6EAF-3324-0691-5C529DFC7808}"/>
              </a:ext>
            </a:extLst>
          </p:cNvPr>
          <p:cNvSpPr/>
          <p:nvPr/>
        </p:nvSpPr>
        <p:spPr>
          <a:xfrm>
            <a:off x="1700981" y="4404851"/>
            <a:ext cx="2566219" cy="13273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PROBLEMI </a:t>
            </a:r>
          </a:p>
          <a:p>
            <a:pPr algn="ctr"/>
            <a:r>
              <a:rPr lang="it-IT" sz="2800" dirty="0"/>
              <a:t>DELLE PERSONE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D91B1C93-C6DD-BD52-C8DC-AE19307EF8CD}"/>
              </a:ext>
            </a:extLst>
          </p:cNvPr>
          <p:cNvSpPr/>
          <p:nvPr/>
        </p:nvSpPr>
        <p:spPr>
          <a:xfrm>
            <a:off x="4758813" y="4757016"/>
            <a:ext cx="2812027" cy="97519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CONSENTONO </a:t>
            </a:r>
          </a:p>
          <a:p>
            <a:pPr algn="ctr"/>
            <a:r>
              <a:rPr lang="it-IT" dirty="0"/>
              <a:t>DI DEFINIRE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BCC21D25-1344-786A-3784-700DB843ABBF}"/>
              </a:ext>
            </a:extLst>
          </p:cNvPr>
          <p:cNvSpPr/>
          <p:nvPr/>
        </p:nvSpPr>
        <p:spPr>
          <a:xfrm>
            <a:off x="7787149" y="4177283"/>
            <a:ext cx="3057832" cy="15928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OBBIETTIVI</a:t>
            </a:r>
          </a:p>
          <a:p>
            <a:pPr algn="ctr"/>
            <a:r>
              <a:rPr lang="it-IT" sz="3200" dirty="0"/>
              <a:t>DI LAVORO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678C44BB-478A-31AA-B653-B1D49F6FDA1E}"/>
              </a:ext>
            </a:extLst>
          </p:cNvPr>
          <p:cNvSpPr/>
          <p:nvPr/>
        </p:nvSpPr>
        <p:spPr>
          <a:xfrm>
            <a:off x="7787149" y="2202426"/>
            <a:ext cx="3057832" cy="159282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L’ ADEGUATEZZA</a:t>
            </a:r>
          </a:p>
          <a:p>
            <a:pPr algn="ctr"/>
            <a:r>
              <a:rPr lang="it-IT" sz="2000" dirty="0"/>
              <a:t>DELLE POLITICHE SOCIALI IN ATTO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CFDF4ACE-E1EC-0D84-E4DB-3A57BFB1AD71}"/>
              </a:ext>
            </a:extLst>
          </p:cNvPr>
          <p:cNvSpPr/>
          <p:nvPr/>
        </p:nvSpPr>
        <p:spPr>
          <a:xfrm rot="20117219">
            <a:off x="4535489" y="3438249"/>
            <a:ext cx="3051447" cy="103281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CONSENTONO DI VALUTARE</a:t>
            </a:r>
          </a:p>
        </p:txBody>
      </p:sp>
    </p:spTree>
    <p:extLst>
      <p:ext uri="{BB962C8B-B14F-4D97-AF65-F5344CB8AC3E}">
        <p14:creationId xmlns:p14="http://schemas.microsoft.com/office/powerpoint/2010/main" val="1902955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4BA3E-CBCC-99F8-C0E0-882274830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74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2. FORMULAZIONE DELLA DOMANDA – 2.6</a:t>
            </a:r>
            <a:br>
              <a:rPr lang="it-IT" sz="3200" dirty="0">
                <a:latin typeface="Arial Black" panose="020B0A04020102020204" pitchFamily="34" charset="0"/>
              </a:rPr>
            </a:br>
            <a:r>
              <a:rPr lang="it-IT" sz="3200" dirty="0">
                <a:latin typeface="Arial Black" panose="020B0A04020102020204" pitchFamily="34" charset="0"/>
              </a:rPr>
              <a:t>Disagio forte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C65459-1AD1-B65F-E7DD-DBD0AE1A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684"/>
            <a:ext cx="10515600" cy="4810279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4682118-D6BE-EA96-A340-9C00A5AE69C5}"/>
              </a:ext>
            </a:extLst>
          </p:cNvPr>
          <p:cNvSpPr/>
          <p:nvPr/>
        </p:nvSpPr>
        <p:spPr>
          <a:xfrm>
            <a:off x="1199536" y="2536723"/>
            <a:ext cx="3333136" cy="20623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LA SOGLIA DI TOLLERANZA DEL DISAGIO VIENE SUPERATA DI MOLTO</a:t>
            </a:r>
            <a:endParaRPr lang="it-IT" sz="24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CADAD24-C6B0-0B84-4324-6E80F3719736}"/>
              </a:ext>
            </a:extLst>
          </p:cNvPr>
          <p:cNvSpPr/>
          <p:nvPr/>
        </p:nvSpPr>
        <p:spPr>
          <a:xfrm>
            <a:off x="7187380" y="2536723"/>
            <a:ext cx="3333136" cy="206231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DOMANDA </a:t>
            </a:r>
          </a:p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DI AIUTO</a:t>
            </a:r>
          </a:p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DIRETTA</a:t>
            </a: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425AE96E-A630-19B4-35B0-EFEB551C31CA}"/>
              </a:ext>
            </a:extLst>
          </p:cNvPr>
          <p:cNvSpPr/>
          <p:nvPr/>
        </p:nvSpPr>
        <p:spPr>
          <a:xfrm>
            <a:off x="5154560" y="2957049"/>
            <a:ext cx="1199536" cy="94389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1044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52B1C-20EE-719F-7E9E-1F5F52FF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2. FORMULAZIONE DELLA DOMANDA – 2.6</a:t>
            </a:r>
            <a:br>
              <a:rPr lang="it-IT" sz="3200" dirty="0">
                <a:latin typeface="Arial Black" panose="020B0A04020102020204" pitchFamily="34" charset="0"/>
              </a:rPr>
            </a:br>
            <a:r>
              <a:rPr lang="it-IT" sz="3200" dirty="0">
                <a:latin typeface="Arial Black" panose="020B0A04020102020204" pitchFamily="34" charset="0"/>
              </a:rPr>
              <a:t>Segnalazione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BB9402-CBDD-FA08-A609-C63B174F8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8AAB09A-2BD6-8B10-F714-433878B5620B}"/>
              </a:ext>
            </a:extLst>
          </p:cNvPr>
          <p:cNvSpPr/>
          <p:nvPr/>
        </p:nvSpPr>
        <p:spPr>
          <a:xfrm>
            <a:off x="3765755" y="4670323"/>
            <a:ext cx="4345858" cy="13076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SEGNALAZIONE</a:t>
            </a:r>
          </a:p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AL SERVIZIO SOCIALE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7934A61-14CB-536B-2DDC-07BD7EB9E892}"/>
              </a:ext>
            </a:extLst>
          </p:cNvPr>
          <p:cNvSpPr/>
          <p:nvPr/>
        </p:nvSpPr>
        <p:spPr>
          <a:xfrm>
            <a:off x="1524001" y="2245569"/>
            <a:ext cx="2241754" cy="15584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ALTRI</a:t>
            </a:r>
          </a:p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SOGGETTI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B912A16-70B3-4A11-0A12-71F3C1A812B4}"/>
              </a:ext>
            </a:extLst>
          </p:cNvPr>
          <p:cNvSpPr/>
          <p:nvPr/>
        </p:nvSpPr>
        <p:spPr>
          <a:xfrm>
            <a:off x="4866967" y="2245569"/>
            <a:ext cx="2310579" cy="15584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ALTRO </a:t>
            </a:r>
          </a:p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CAD1FED-FEC0-2697-7AA9-3A0877324668}"/>
              </a:ext>
            </a:extLst>
          </p:cNvPr>
          <p:cNvSpPr/>
          <p:nvPr/>
        </p:nvSpPr>
        <p:spPr>
          <a:xfrm>
            <a:off x="8278758" y="2245568"/>
            <a:ext cx="2389241" cy="15584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AUTORITA’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GIUDIZIARIA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AMMINISTRATIVA</a:t>
            </a:r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79F63421-6568-88CF-34CD-BBE7593D5A55}"/>
              </a:ext>
            </a:extLst>
          </p:cNvPr>
          <p:cNvSpPr/>
          <p:nvPr/>
        </p:nvSpPr>
        <p:spPr>
          <a:xfrm>
            <a:off x="5792919" y="3938919"/>
            <a:ext cx="458674" cy="53245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9E983837-6959-C2E2-72FC-D153F8483B8F}"/>
              </a:ext>
            </a:extLst>
          </p:cNvPr>
          <p:cNvSpPr/>
          <p:nvPr/>
        </p:nvSpPr>
        <p:spPr>
          <a:xfrm rot="19682612">
            <a:off x="3073244" y="4016627"/>
            <a:ext cx="484632" cy="56425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5ABE4F2E-45F5-D7B4-3734-3845C724648E}"/>
              </a:ext>
            </a:extLst>
          </p:cNvPr>
          <p:cNvSpPr/>
          <p:nvPr/>
        </p:nvSpPr>
        <p:spPr>
          <a:xfrm rot="2423087">
            <a:off x="8036441" y="3940212"/>
            <a:ext cx="484632" cy="59388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0699A335-E8D4-E542-B4EB-F13C0B4FD16F}"/>
              </a:ext>
            </a:extLst>
          </p:cNvPr>
          <p:cNvSpPr/>
          <p:nvPr/>
        </p:nvSpPr>
        <p:spPr>
          <a:xfrm>
            <a:off x="8521525" y="4666378"/>
            <a:ext cx="2517643" cy="130769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INTUIZIONE DELL’A.S.</a:t>
            </a:r>
          </a:p>
        </p:txBody>
      </p:sp>
    </p:spTree>
    <p:extLst>
      <p:ext uri="{BB962C8B-B14F-4D97-AF65-F5344CB8AC3E}">
        <p14:creationId xmlns:p14="http://schemas.microsoft.com/office/powerpoint/2010/main" val="37185523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A96164-B850-ED47-227E-3BA2C68F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340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2. FORMULAZIONE DELLA DOMANDA – 2.6</a:t>
            </a:r>
            <a:br>
              <a:rPr lang="it-IT" sz="3200" dirty="0">
                <a:latin typeface="Arial Black" panose="020B0A04020102020204" pitchFamily="34" charset="0"/>
              </a:rPr>
            </a:br>
            <a:r>
              <a:rPr lang="it-IT" sz="3200" dirty="0">
                <a:latin typeface="Arial Black" panose="020B0A04020102020204" pitchFamily="34" charset="0"/>
              </a:rPr>
              <a:t>A chi può essere rivolta?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DED655-21D1-FD98-A597-F8B7C2039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013"/>
            <a:ext cx="10515600" cy="4770950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45D397B-22FE-9BCD-AF88-6375A84D5C18}"/>
              </a:ext>
            </a:extLst>
          </p:cNvPr>
          <p:cNvSpPr/>
          <p:nvPr/>
        </p:nvSpPr>
        <p:spPr>
          <a:xfrm>
            <a:off x="4463846" y="1514168"/>
            <a:ext cx="2507225" cy="14650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</a:p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DIRETTA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8EA9D87-9044-9072-5A5D-2BA6EB783F04}"/>
              </a:ext>
            </a:extLst>
          </p:cNvPr>
          <p:cNvSpPr/>
          <p:nvPr/>
        </p:nvSpPr>
        <p:spPr>
          <a:xfrm>
            <a:off x="1249925" y="3559277"/>
            <a:ext cx="2005781" cy="21827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FAMIGLIA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PARENTI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AMICI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CONOSCENTI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VICINATO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381BA55-60B9-66D3-D603-D50A377D848A}"/>
              </a:ext>
            </a:extLst>
          </p:cNvPr>
          <p:cNvSpPr/>
          <p:nvPr/>
        </p:nvSpPr>
        <p:spPr>
          <a:xfrm rot="10800000" flipV="1">
            <a:off x="3496592" y="3974691"/>
            <a:ext cx="2047566" cy="13519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MERCATO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1466AC6-EB4B-9D4E-C190-10F82984ECC9}"/>
              </a:ext>
            </a:extLst>
          </p:cNvPr>
          <p:cNvSpPr/>
          <p:nvPr/>
        </p:nvSpPr>
        <p:spPr>
          <a:xfrm>
            <a:off x="5910413" y="3628102"/>
            <a:ext cx="1967682" cy="20451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SERVIZI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PUBBLICI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PRIVATI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B5C5C27-CA5E-EC8E-EA22-DF0227385D2B}"/>
              </a:ext>
            </a:extLst>
          </p:cNvPr>
          <p:cNvSpPr/>
          <p:nvPr/>
        </p:nvSpPr>
        <p:spPr>
          <a:xfrm>
            <a:off x="8062453" y="3628102"/>
            <a:ext cx="3077496" cy="16985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VOLONTARIATO</a:t>
            </a:r>
          </a:p>
          <a:p>
            <a:pPr algn="ctr"/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ASSOCIAZIONISMO</a:t>
            </a:r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9AA3BE05-2AD8-A0A1-CE83-3E809F62E26F}"/>
              </a:ext>
            </a:extLst>
          </p:cNvPr>
          <p:cNvSpPr/>
          <p:nvPr/>
        </p:nvSpPr>
        <p:spPr>
          <a:xfrm rot="2854924">
            <a:off x="3245433" y="2245833"/>
            <a:ext cx="484632" cy="112820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B45F3E06-B568-C125-6849-2481DD12D679}"/>
              </a:ext>
            </a:extLst>
          </p:cNvPr>
          <p:cNvSpPr/>
          <p:nvPr/>
        </p:nvSpPr>
        <p:spPr>
          <a:xfrm>
            <a:off x="4389905" y="3121895"/>
            <a:ext cx="484632" cy="70055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1D59C674-E0A7-0815-27DB-D93EC375EAAE}"/>
              </a:ext>
            </a:extLst>
          </p:cNvPr>
          <p:cNvSpPr/>
          <p:nvPr/>
        </p:nvSpPr>
        <p:spPr>
          <a:xfrm>
            <a:off x="6486439" y="3065157"/>
            <a:ext cx="484632" cy="4941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EAA88CB9-C2AA-4E1A-C2C9-328659AF0F47}"/>
              </a:ext>
            </a:extLst>
          </p:cNvPr>
          <p:cNvSpPr/>
          <p:nvPr/>
        </p:nvSpPr>
        <p:spPr>
          <a:xfrm rot="18598157">
            <a:off x="7945250" y="2298115"/>
            <a:ext cx="484632" cy="114123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3883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7840A-6615-010C-5E68-23F471C4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2. FORMULAZIONE DELLA DOMANDA – 2.6</a:t>
            </a:r>
            <a:br>
              <a:rPr lang="it-IT" sz="3200" dirty="0">
                <a:latin typeface="Arial Black" panose="020B0A04020102020204" pitchFamily="34" charset="0"/>
              </a:rPr>
            </a:br>
            <a:r>
              <a:rPr lang="it-IT" sz="3200" dirty="0">
                <a:latin typeface="Arial Black" panose="020B0A04020102020204" pitchFamily="34" charset="0"/>
              </a:rPr>
              <a:t>Scelta del destinatario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E3CE87-A939-7FC0-EB18-8373805C4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97"/>
            <a:ext cx="10515600" cy="4623466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AF268FE-369A-D191-07E9-12F245950CD3}"/>
              </a:ext>
            </a:extLst>
          </p:cNvPr>
          <p:cNvSpPr/>
          <p:nvPr/>
        </p:nvSpPr>
        <p:spPr>
          <a:xfrm>
            <a:off x="4414685" y="1690688"/>
            <a:ext cx="2959510" cy="11410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MOTIVAZIONI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DELLA SCELTA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dipendono da…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76C4198-AFA2-281A-E161-42FEAC21B088}"/>
              </a:ext>
            </a:extLst>
          </p:cNvPr>
          <p:cNvSpPr/>
          <p:nvPr/>
        </p:nvSpPr>
        <p:spPr>
          <a:xfrm>
            <a:off x="1130710" y="3784113"/>
            <a:ext cx="2004058" cy="10520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GRAVITA’ DEL PROBLEMA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B324405-CC64-174F-9017-AB27B121F3F9}"/>
              </a:ext>
            </a:extLst>
          </p:cNvPr>
          <p:cNvSpPr/>
          <p:nvPr/>
        </p:nvSpPr>
        <p:spPr>
          <a:xfrm>
            <a:off x="3657599" y="3816682"/>
            <a:ext cx="2102383" cy="13506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APPARTENENZA SOCIALE DEL SOGGETTO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1C4B8DC-8076-338A-EA1F-DD302EA324F0}"/>
              </a:ext>
            </a:extLst>
          </p:cNvPr>
          <p:cNvSpPr/>
          <p:nvPr/>
        </p:nvSpPr>
        <p:spPr>
          <a:xfrm>
            <a:off x="6432020" y="3816682"/>
            <a:ext cx="2004058" cy="18681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FIDUCIA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NELLA CAPACITA’ DI RISPOSTA DELL’AGENZIA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193754B-89FF-E0F1-73C6-3D27FA6FE5CD}"/>
              </a:ext>
            </a:extLst>
          </p:cNvPr>
          <p:cNvSpPr/>
          <p:nvPr/>
        </p:nvSpPr>
        <p:spPr>
          <a:xfrm>
            <a:off x="8795942" y="3784113"/>
            <a:ext cx="2265348" cy="18681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CAPACITA’ ECONOMICA E DISPONIBILITA’ 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 SPENDERE</a:t>
            </a:r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1C35A2F1-4F1A-8870-A095-01C0D6A6A221}"/>
              </a:ext>
            </a:extLst>
          </p:cNvPr>
          <p:cNvSpPr/>
          <p:nvPr/>
        </p:nvSpPr>
        <p:spPr>
          <a:xfrm rot="2959988">
            <a:off x="3102092" y="1930608"/>
            <a:ext cx="484632" cy="186112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9E37DD1A-A911-EA24-B3B2-0128E080EA5B}"/>
              </a:ext>
            </a:extLst>
          </p:cNvPr>
          <p:cNvSpPr/>
          <p:nvPr/>
        </p:nvSpPr>
        <p:spPr>
          <a:xfrm>
            <a:off x="4466474" y="3021654"/>
            <a:ext cx="484632" cy="6297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E1055DD6-DDAE-7850-1180-3A8F9D51146B}"/>
              </a:ext>
            </a:extLst>
          </p:cNvPr>
          <p:cNvSpPr/>
          <p:nvPr/>
        </p:nvSpPr>
        <p:spPr>
          <a:xfrm>
            <a:off x="6889563" y="2968882"/>
            <a:ext cx="484632" cy="6297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32F7BFBD-DC4F-D223-A178-22136D0617F1}"/>
              </a:ext>
            </a:extLst>
          </p:cNvPr>
          <p:cNvSpPr/>
          <p:nvPr/>
        </p:nvSpPr>
        <p:spPr>
          <a:xfrm rot="18600898">
            <a:off x="8309998" y="1837814"/>
            <a:ext cx="484632" cy="21371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9557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8BE478-6264-C0C6-BD9B-3C459D919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3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2. FORMULAZIONE DELLA DOMANDA – 2.6</a:t>
            </a:r>
            <a:br>
              <a:rPr lang="it-IT" sz="3200" dirty="0">
                <a:latin typeface="Arial Black" panose="020B0A04020102020204" pitchFamily="34" charset="0"/>
              </a:rPr>
            </a:br>
            <a:r>
              <a:rPr lang="it-IT" sz="3200" dirty="0">
                <a:latin typeface="Arial Black" panose="020B0A04020102020204" pitchFamily="34" charset="0"/>
              </a:rPr>
              <a:t>Motivazioni della scelta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C3BBAC-025A-FF1C-D47A-BBC0E1B3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006"/>
            <a:ext cx="10515600" cy="4711957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360B6A-D41A-6331-A208-13D940DC6226}"/>
              </a:ext>
            </a:extLst>
          </p:cNvPr>
          <p:cNvSpPr/>
          <p:nvPr/>
        </p:nvSpPr>
        <p:spPr>
          <a:xfrm>
            <a:off x="1451682" y="1690483"/>
            <a:ext cx="2930013" cy="16360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CONOSCENZA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DELLE AGENZIE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FC500F4-CA16-EE03-70BF-70E4EC0BA3B4}"/>
              </a:ext>
            </a:extLst>
          </p:cNvPr>
          <p:cNvSpPr/>
          <p:nvPr/>
        </p:nvSpPr>
        <p:spPr>
          <a:xfrm>
            <a:off x="7639664" y="1709482"/>
            <a:ext cx="2930013" cy="15981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NON CONOSCENZA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DELLE AGENZIE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F72AD9B-E59D-FB2A-8A19-3993342B715F}"/>
              </a:ext>
            </a:extLst>
          </p:cNvPr>
          <p:cNvSpPr/>
          <p:nvPr/>
        </p:nvSpPr>
        <p:spPr>
          <a:xfrm>
            <a:off x="1451682" y="4125966"/>
            <a:ext cx="2930012" cy="16652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PUBBLICITA’</a:t>
            </a:r>
          </a:p>
        </p:txBody>
      </p:sp>
      <p:sp>
        <p:nvSpPr>
          <p:cNvPr id="8" name="Freccia in su 7">
            <a:extLst>
              <a:ext uri="{FF2B5EF4-FFF2-40B4-BE49-F238E27FC236}">
                <a16:creationId xmlns:a16="http://schemas.microsoft.com/office/drawing/2014/main" id="{65EAB137-CFD3-0D66-1280-BCB05B1EAD6F}"/>
              </a:ext>
            </a:extLst>
          </p:cNvPr>
          <p:cNvSpPr/>
          <p:nvPr/>
        </p:nvSpPr>
        <p:spPr>
          <a:xfrm>
            <a:off x="2599206" y="3429000"/>
            <a:ext cx="484632" cy="489204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1CB2A91-5CE9-6C2B-ECEA-49058C6C68B2}"/>
              </a:ext>
            </a:extLst>
          </p:cNvPr>
          <p:cNvSpPr/>
          <p:nvPr/>
        </p:nvSpPr>
        <p:spPr>
          <a:xfrm>
            <a:off x="7718323" y="4125966"/>
            <a:ext cx="2851354" cy="16652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CI SI RIVOLGE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SEMPRE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ALLE STESSE</a:t>
            </a: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106DD2AA-021A-CBFF-8BA5-58FD255784CF}"/>
              </a:ext>
            </a:extLst>
          </p:cNvPr>
          <p:cNvSpPr/>
          <p:nvPr/>
        </p:nvSpPr>
        <p:spPr>
          <a:xfrm>
            <a:off x="8862354" y="342900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8FEF3392-75BF-0B88-F752-5B8BC82F932A}"/>
              </a:ext>
            </a:extLst>
          </p:cNvPr>
          <p:cNvSpPr/>
          <p:nvPr/>
        </p:nvSpPr>
        <p:spPr>
          <a:xfrm>
            <a:off x="4660490" y="3192859"/>
            <a:ext cx="2753033" cy="12562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MONOPOLIO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Servizio pubblico</a:t>
            </a:r>
          </a:p>
        </p:txBody>
      </p:sp>
    </p:spTree>
    <p:extLst>
      <p:ext uri="{BB962C8B-B14F-4D97-AF65-F5344CB8AC3E}">
        <p14:creationId xmlns:p14="http://schemas.microsoft.com/office/powerpoint/2010/main" val="33621315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BF192E-8761-E585-727C-B742D662A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5417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3. OTTENIMENTO DELLA RISPOSTA – 2.6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79643-89D7-1A79-74C7-1084EB05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361"/>
            <a:ext cx="10515600" cy="4908602"/>
          </a:xfrm>
        </p:spPr>
        <p:txBody>
          <a:bodyPr/>
          <a:lstStyle/>
          <a:p>
            <a:endParaRPr lang="it-IT" dirty="0"/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formulazione della domanda ha quasi sempre bisogno di essere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precisata, contestualizzata e ridefinita</a:t>
            </a:r>
          </a:p>
          <a:p>
            <a:endParaRPr lang="it-IT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Chi è deputato a rispondere è soggetto ad altri processi interni per riuscire a dare la risposta adatta</a:t>
            </a:r>
          </a:p>
        </p:txBody>
      </p:sp>
    </p:spTree>
    <p:extLst>
      <p:ext uri="{BB962C8B-B14F-4D97-AF65-F5344CB8AC3E}">
        <p14:creationId xmlns:p14="http://schemas.microsoft.com/office/powerpoint/2010/main" val="16871654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93DB2C-045C-702D-8099-9C169FC0C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407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3. OTTENIMENTO DELLA RISPOSTA – 2.6 </a:t>
            </a:r>
            <a:br>
              <a:rPr lang="it-IT" sz="3200" dirty="0">
                <a:latin typeface="Arial Black" panose="020B0A04020102020204" pitchFamily="34" charset="0"/>
              </a:rPr>
            </a:br>
            <a:r>
              <a:rPr lang="it-IT" sz="3200" dirty="0">
                <a:latin typeface="Arial Black" panose="020B0A04020102020204" pitchFamily="34" charset="0"/>
              </a:rPr>
              <a:t>Condizioni</a:t>
            </a:r>
            <a:endParaRPr lang="it-IT" sz="32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7EEFEA-8D0E-2504-2183-9ACE16A4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510"/>
            <a:ext cx="10515600" cy="474145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Che l’Organizzazione (o il singolo) abbia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già previsto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che quel tipo di bisogno necessita risposta e che sia attrezzata sufficientemente per farvi fronte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Che l’Organizzazione (o il singolo)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riconosca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quei soggetti, l’essere portatori di quel bisogno già codificato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Il grado di </a:t>
            </a:r>
            <a:r>
              <a:rPr lang="it-IT" b="1" i="1" dirty="0">
                <a:latin typeface="Arial" panose="020B0604020202020204" pitchFamily="34" charset="0"/>
                <a:cs typeface="Arial" panose="020B0604020202020204" pitchFamily="34" charset="0"/>
              </a:rPr>
              <a:t>fiducia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che l’Organizzazione trasmette al portatore di bisogno (nel caso di assenza di fiducia il portatore di bisogno rinuncerà ad ottenere aiuto)</a:t>
            </a:r>
            <a:endParaRPr lang="it-IT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878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C006E5-AB94-D13A-40F7-E973FBE9E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3. OTTENIMENTO DELLA RISPOSTA – 2.6</a:t>
            </a:r>
            <a:endParaRPr lang="it-IT" sz="32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BADF0E-0D3C-10A0-EA6A-6E10CC37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1975"/>
            <a:ext cx="10515600" cy="4938098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                                   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F698C86-8F9D-52C0-2A39-6FEDFF5BEEE8}"/>
              </a:ext>
            </a:extLst>
          </p:cNvPr>
          <p:cNvSpPr/>
          <p:nvPr/>
        </p:nvSpPr>
        <p:spPr>
          <a:xfrm>
            <a:off x="1877962" y="1730478"/>
            <a:ext cx="2428567" cy="154366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EBDF597-44E2-ABC8-E8FE-0E33FD406789}"/>
              </a:ext>
            </a:extLst>
          </p:cNvPr>
          <p:cNvSpPr/>
          <p:nvPr/>
        </p:nvSpPr>
        <p:spPr>
          <a:xfrm>
            <a:off x="8315632" y="1730478"/>
            <a:ext cx="2546554" cy="154366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OFFERTA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E21A874-82F0-B163-E1EC-D181C810EDCE}"/>
              </a:ext>
            </a:extLst>
          </p:cNvPr>
          <p:cNvSpPr/>
          <p:nvPr/>
        </p:nvSpPr>
        <p:spPr>
          <a:xfrm>
            <a:off x="1877962" y="4159045"/>
            <a:ext cx="2428567" cy="14600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ESSERE PORTATORE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DI UN DETERMINATO BISOGNO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DDE65C0-338D-DA51-9B74-F54DDAAB1352}"/>
              </a:ext>
            </a:extLst>
          </p:cNvPr>
          <p:cNvSpPr/>
          <p:nvPr/>
        </p:nvSpPr>
        <p:spPr>
          <a:xfrm>
            <a:off x="4965290" y="4431888"/>
            <a:ext cx="2654709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RICONOSCIMENTO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RECIPROCO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9928D0D-7908-72BC-5DEA-362C3E6D5ADD}"/>
              </a:ext>
            </a:extLst>
          </p:cNvPr>
          <p:cNvSpPr/>
          <p:nvPr/>
        </p:nvSpPr>
        <p:spPr>
          <a:xfrm flipH="1">
            <a:off x="8439763" y="4148055"/>
            <a:ext cx="2477729" cy="14600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ESSERE CAPACE </a:t>
            </a:r>
          </a:p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DI SODDISFARE QUEL BISOGNO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0BC20CF4-CEEA-9338-FFE6-69799873FDCB}"/>
              </a:ext>
            </a:extLst>
          </p:cNvPr>
          <p:cNvSpPr/>
          <p:nvPr/>
        </p:nvSpPr>
        <p:spPr>
          <a:xfrm>
            <a:off x="4847303" y="3142558"/>
            <a:ext cx="2782528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PUNTO DI CONGIUNZIONE</a:t>
            </a: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B26F83C9-4019-507F-700A-CFA64886CB68}"/>
              </a:ext>
            </a:extLst>
          </p:cNvPr>
          <p:cNvSpPr/>
          <p:nvPr/>
        </p:nvSpPr>
        <p:spPr>
          <a:xfrm>
            <a:off x="2926325" y="3491199"/>
            <a:ext cx="331839" cy="40590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4F4C27C2-D626-2F3D-1969-7F3B2826F6C1}"/>
              </a:ext>
            </a:extLst>
          </p:cNvPr>
          <p:cNvSpPr/>
          <p:nvPr/>
        </p:nvSpPr>
        <p:spPr>
          <a:xfrm>
            <a:off x="9496732" y="3476425"/>
            <a:ext cx="363793" cy="4091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8DE4E85A-74B5-3E92-84D0-2D457CDE4CC4}"/>
              </a:ext>
            </a:extLst>
          </p:cNvPr>
          <p:cNvSpPr/>
          <p:nvPr/>
        </p:nvSpPr>
        <p:spPr>
          <a:xfrm>
            <a:off x="4493339" y="4701000"/>
            <a:ext cx="285142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C5175FC6-E655-694D-63C3-B4CDAB29B223}"/>
              </a:ext>
            </a:extLst>
          </p:cNvPr>
          <p:cNvSpPr/>
          <p:nvPr/>
        </p:nvSpPr>
        <p:spPr>
          <a:xfrm>
            <a:off x="7860891" y="4646770"/>
            <a:ext cx="285136" cy="48463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>
            <a:extLst>
              <a:ext uri="{FF2B5EF4-FFF2-40B4-BE49-F238E27FC236}">
                <a16:creationId xmlns:a16="http://schemas.microsoft.com/office/drawing/2014/main" id="{62B70865-1ADF-85B0-87B8-57E3C3470698}"/>
              </a:ext>
            </a:extLst>
          </p:cNvPr>
          <p:cNvSpPr/>
          <p:nvPr/>
        </p:nvSpPr>
        <p:spPr>
          <a:xfrm>
            <a:off x="5990112" y="4148055"/>
            <a:ext cx="484632" cy="2838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4333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D4BDB1-D489-A723-FCEA-ABD14148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NON AUTOMATICITA’ – 2.6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02549-9DA3-6D55-69AF-AE0744D29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D60FAB1-87DB-B4C5-6384-8190DE8231C1}"/>
              </a:ext>
            </a:extLst>
          </p:cNvPr>
          <p:cNvSpPr/>
          <p:nvPr/>
        </p:nvSpPr>
        <p:spPr>
          <a:xfrm>
            <a:off x="1828799" y="2222089"/>
            <a:ext cx="2123769" cy="13175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E40DAE1-3DC8-309F-7F48-E95537F7DBF0}"/>
              </a:ext>
            </a:extLst>
          </p:cNvPr>
          <p:cNvSpPr/>
          <p:nvPr/>
        </p:nvSpPr>
        <p:spPr>
          <a:xfrm>
            <a:off x="7344697" y="2222089"/>
            <a:ext cx="2123769" cy="13175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RISPOSTA</a:t>
            </a:r>
          </a:p>
        </p:txBody>
      </p:sp>
      <p:sp>
        <p:nvSpPr>
          <p:cNvPr id="7" name="Freccia bidirezionale orizzontale 6">
            <a:extLst>
              <a:ext uri="{FF2B5EF4-FFF2-40B4-BE49-F238E27FC236}">
                <a16:creationId xmlns:a16="http://schemas.microsoft.com/office/drawing/2014/main" id="{727CE055-A1ED-E681-5176-E60D8C7298EA}"/>
              </a:ext>
            </a:extLst>
          </p:cNvPr>
          <p:cNvSpPr/>
          <p:nvPr/>
        </p:nvSpPr>
        <p:spPr>
          <a:xfrm>
            <a:off x="4807975" y="2589373"/>
            <a:ext cx="1681315" cy="58295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19D2543-0AF4-E29C-7B70-A1FACB7A3D62}"/>
              </a:ext>
            </a:extLst>
          </p:cNvPr>
          <p:cNvSpPr/>
          <p:nvPr/>
        </p:nvSpPr>
        <p:spPr>
          <a:xfrm>
            <a:off x="3952568" y="3844412"/>
            <a:ext cx="3392129" cy="20352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NON TUTTI I BISOGNI POSSONO ESSERE SODDISFATTI</a:t>
            </a:r>
          </a:p>
        </p:txBody>
      </p:sp>
    </p:spTree>
    <p:extLst>
      <p:ext uri="{BB962C8B-B14F-4D97-AF65-F5344CB8AC3E}">
        <p14:creationId xmlns:p14="http://schemas.microsoft.com/office/powerpoint/2010/main" val="1631498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449EE0-AA6D-727C-04D7-830023EF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797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rial Black" panose="020B0A04020102020204" pitchFamily="34" charset="0"/>
              </a:rPr>
              <a:t>VARI TIPI DI DOMANDA – 2.6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3918B2-18FE-013D-3219-0007ADFE7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2387"/>
            <a:ext cx="10515600" cy="5514670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/>
              <a:t>A.S. 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5C2FD83-1CBF-74E8-766A-8693F3F512AC}"/>
              </a:ext>
            </a:extLst>
          </p:cNvPr>
          <p:cNvSpPr/>
          <p:nvPr/>
        </p:nvSpPr>
        <p:spPr>
          <a:xfrm flipH="1">
            <a:off x="1651819" y="1399349"/>
            <a:ext cx="3165986" cy="20296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</a:p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TECNICA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dal singolo </a:t>
            </a:r>
          </a:p>
          <a:p>
            <a:pPr algn="ctr"/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42170DF-A554-B342-1D9A-FF9B3C240050}"/>
              </a:ext>
            </a:extLst>
          </p:cNvPr>
          <p:cNvSpPr/>
          <p:nvPr/>
        </p:nvSpPr>
        <p:spPr>
          <a:xfrm>
            <a:off x="7274858" y="1399349"/>
            <a:ext cx="3746090" cy="20296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</a:p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SOCIALE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da un soggetto collettivo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93CB84C-1897-4538-0868-3A0A4DE99289}"/>
              </a:ext>
            </a:extLst>
          </p:cNvPr>
          <p:cNvSpPr/>
          <p:nvPr/>
        </p:nvSpPr>
        <p:spPr>
          <a:xfrm rot="10800000" flipV="1">
            <a:off x="4135081" y="3739944"/>
            <a:ext cx="3869155" cy="28071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</a:p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POLITICA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da rappresentanti politici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o sindacali, partiti, amministratori degli enti, operatori dei servizi</a:t>
            </a:r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A4348C86-27D6-3607-931B-F8B5973CD985}"/>
              </a:ext>
            </a:extLst>
          </p:cNvPr>
          <p:cNvSpPr/>
          <p:nvPr/>
        </p:nvSpPr>
        <p:spPr>
          <a:xfrm rot="18883972">
            <a:off x="2992496" y="359322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A2F1811B-BFA0-DBED-1A83-BED6AC4E16C9}"/>
              </a:ext>
            </a:extLst>
          </p:cNvPr>
          <p:cNvSpPr/>
          <p:nvPr/>
        </p:nvSpPr>
        <p:spPr>
          <a:xfrm rot="2715909">
            <a:off x="8662183" y="35616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045FD42E-4724-5775-B956-40493490F1B0}"/>
              </a:ext>
            </a:extLst>
          </p:cNvPr>
          <p:cNvSpPr/>
          <p:nvPr/>
        </p:nvSpPr>
        <p:spPr>
          <a:xfrm>
            <a:off x="5631424" y="28241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91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54BD9A-EF5B-8576-A93A-51D1836C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3235"/>
          </a:xfrm>
        </p:spPr>
        <p:txBody>
          <a:bodyPr/>
          <a:lstStyle/>
          <a:p>
            <a:pPr algn="ctr"/>
            <a:r>
              <a:rPr lang="it-IT" b="1" dirty="0"/>
              <a:t>RIVOLUZIONE DEGLI ANNI SETTANTA – 2.1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504CB0-4157-C597-BB1B-106ABE1CE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68361"/>
            <a:ext cx="5181600" cy="4908602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PRIMA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D08F6B-218A-0156-1D82-A57FDA520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68360"/>
            <a:ext cx="5181600" cy="4908601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ADESSO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D51607F-544B-C1A2-2A8D-6B605111C4CA}"/>
              </a:ext>
            </a:extLst>
          </p:cNvPr>
          <p:cNvSpPr/>
          <p:nvPr/>
        </p:nvSpPr>
        <p:spPr>
          <a:xfrm>
            <a:off x="1553497" y="1825625"/>
            <a:ext cx="3510115" cy="16926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CRITERI </a:t>
            </a:r>
          </a:p>
          <a:p>
            <a:pPr algn="ctr"/>
            <a:r>
              <a:rPr lang="it-IT" sz="2800" dirty="0"/>
              <a:t>DI EROGAZIONE </a:t>
            </a:r>
          </a:p>
          <a:p>
            <a:pPr algn="ctr"/>
            <a:r>
              <a:rPr lang="it-IT" sz="2800" dirty="0"/>
              <a:t>DELLE RISPOSTE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BDFCC674-ECEC-82AC-D0C2-941B655C04EA}"/>
              </a:ext>
            </a:extLst>
          </p:cNvPr>
          <p:cNvSpPr/>
          <p:nvPr/>
        </p:nvSpPr>
        <p:spPr>
          <a:xfrm rot="10800000" flipV="1">
            <a:off x="1484670" y="4295980"/>
            <a:ext cx="3578940" cy="160337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GIURIDICO-FORMALI</a:t>
            </a:r>
          </a:p>
          <a:p>
            <a:pPr algn="ctr"/>
            <a:r>
              <a:rPr lang="it-IT" sz="2400" dirty="0"/>
              <a:t>BUROCRATICI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C529E38-0052-4135-5765-8307A189590A}"/>
              </a:ext>
            </a:extLst>
          </p:cNvPr>
          <p:cNvSpPr/>
          <p:nvPr/>
        </p:nvSpPr>
        <p:spPr>
          <a:xfrm flipH="1">
            <a:off x="6862916" y="1825625"/>
            <a:ext cx="3657599" cy="16943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CRITERI </a:t>
            </a:r>
          </a:p>
          <a:p>
            <a:pPr algn="ctr"/>
            <a:r>
              <a:rPr lang="it-IT" sz="2800" dirty="0"/>
              <a:t>DI EROGAZIONE </a:t>
            </a:r>
          </a:p>
          <a:p>
            <a:pPr algn="ctr"/>
            <a:r>
              <a:rPr lang="it-IT" sz="2800" dirty="0"/>
              <a:t>DELLE RISPOSTE</a:t>
            </a:r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8739E4FB-E1BF-3BA0-4746-3B106F34C768}"/>
              </a:ext>
            </a:extLst>
          </p:cNvPr>
          <p:cNvSpPr/>
          <p:nvPr/>
        </p:nvSpPr>
        <p:spPr>
          <a:xfrm>
            <a:off x="3031823" y="3795917"/>
            <a:ext cx="484632" cy="3698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651740D2-0A36-77AA-FD81-5F6B68809A63}"/>
              </a:ext>
            </a:extLst>
          </p:cNvPr>
          <p:cNvSpPr/>
          <p:nvPr/>
        </p:nvSpPr>
        <p:spPr>
          <a:xfrm>
            <a:off x="6862916" y="4423185"/>
            <a:ext cx="3657598" cy="156409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QUALITA’ </a:t>
            </a:r>
          </a:p>
          <a:p>
            <a:pPr algn="ctr"/>
            <a:r>
              <a:rPr lang="it-IT" sz="2400" dirty="0"/>
              <a:t>DELLA VITA</a:t>
            </a:r>
          </a:p>
          <a:p>
            <a:pPr algn="ctr"/>
            <a:r>
              <a:rPr lang="it-IT" sz="2400" dirty="0"/>
              <a:t>BENESSERE</a:t>
            </a: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5525B4F0-5699-C122-8B8F-E5CA6FA1A215}"/>
              </a:ext>
            </a:extLst>
          </p:cNvPr>
          <p:cNvSpPr/>
          <p:nvPr/>
        </p:nvSpPr>
        <p:spPr>
          <a:xfrm>
            <a:off x="8449399" y="3748906"/>
            <a:ext cx="484632" cy="3698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040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2A358-B017-1F41-EFF9-1E7696CA5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BC8B3C-83A4-A8A5-1431-88CE0325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94849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600" b="1" dirty="0">
                <a:latin typeface="Arial Black" panose="020B0A04020102020204" pitchFamily="34" charset="0"/>
              </a:rPr>
            </a:br>
            <a:r>
              <a:rPr lang="it-IT" sz="3600" b="1" dirty="0">
                <a:latin typeface="Arial Black" panose="020B0A04020102020204" pitchFamily="34" charset="0"/>
              </a:rPr>
              <a:t>Il Servizio Sociale </a:t>
            </a:r>
            <a:br>
              <a:rPr lang="it-IT" sz="3600" b="1" dirty="0">
                <a:latin typeface="Arial Black" panose="020B0A04020102020204" pitchFamily="34" charset="0"/>
              </a:rPr>
            </a:br>
            <a:r>
              <a:rPr lang="it-IT" sz="3100" b="1" dirty="0">
                <a:latin typeface="Arial Black" panose="020B0A04020102020204" pitchFamily="34" charset="0"/>
              </a:rPr>
              <a:t>Fondamenti e cultura di una professione</a:t>
            </a:r>
            <a:r>
              <a:rPr lang="it-IT" sz="3100" b="1" i="1" dirty="0">
                <a:latin typeface="Arial Black" panose="020B0A04020102020204" pitchFamily="34" charset="0"/>
              </a:rPr>
              <a:t> </a:t>
            </a:r>
            <a:br>
              <a:rPr lang="it-IT" sz="3600" b="1" i="1" dirty="0">
                <a:latin typeface="+mn-lt"/>
              </a:rPr>
            </a:br>
            <a:r>
              <a:rPr lang="it-IT" sz="2700" b="1" i="1" dirty="0">
                <a:latin typeface="+mn-lt"/>
              </a:rPr>
              <a:t>dal Testo di Elisabetta Neve - Sintesi di Bianca Lo Bianco</a:t>
            </a:r>
            <a:br>
              <a:rPr lang="it-IT" sz="3600" b="1" i="1" dirty="0">
                <a:latin typeface="+mn-lt"/>
              </a:rPr>
            </a:br>
            <a:endParaRPr lang="it-IT" sz="31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9E2C4A-0E59-6AFF-890D-5BA338196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425"/>
            <a:ext cx="10515600" cy="3974537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N.B. </a:t>
            </a:r>
          </a:p>
          <a:p>
            <a:pPr marL="0" indent="0">
              <a:buNone/>
            </a:pP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Questo Power Point</a:t>
            </a:r>
            <a:r>
              <a:rPr lang="it-I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è pubblicato sulla pagina del Docente a beneficio degli studenti del Corso di Laurea in Servizio Sociale Criminologiche.</a:t>
            </a:r>
          </a:p>
          <a:p>
            <a:pPr marL="0" indent="0" algn="ctr">
              <a:buNone/>
            </a:pPr>
            <a:r>
              <a:rPr lang="it-IT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Tutti i diritti sono riservati.</a:t>
            </a:r>
          </a:p>
          <a:p>
            <a:pPr marL="0" indent="0" algn="ctr">
              <a:buNone/>
            </a:pPr>
            <a:r>
              <a:rPr lang="it-IT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 è vietata la divulgazione a terzi </a:t>
            </a:r>
          </a:p>
          <a:p>
            <a:pPr marL="0" indent="0" algn="ctr">
              <a:buNone/>
            </a:pPr>
            <a:r>
              <a:rPr lang="it-IT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la riproduzione anche parziale. </a:t>
            </a:r>
            <a:endParaRPr lang="it-IT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624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84B2C3-5BD7-7A9B-C444-D1CD7F67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I BISOGNI IN SE NON ESISTONO MA….- 2.1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6040C7-BF02-EF20-E339-FF4A3E870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36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it-IT" sz="3600" b="1" dirty="0">
                <a:latin typeface="Arial Black" panose="020B0A04020102020204" pitchFamily="34" charset="0"/>
              </a:rPr>
              <a:t>LA VITA DELLE PERSONE E’</a:t>
            </a:r>
          </a:p>
          <a:p>
            <a:pPr marL="0" indent="0" algn="ctr">
              <a:buNone/>
            </a:pPr>
            <a:endParaRPr lang="it-IT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it-IT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it-IT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it-IT" sz="4800" b="1" dirty="0">
                <a:latin typeface="Arial Black" panose="020B0A04020102020204" pitchFamily="34" charset="0"/>
              </a:rPr>
              <a:t>UN SUCCEDERSI DI BISOGNI</a:t>
            </a:r>
          </a:p>
          <a:p>
            <a:pPr marL="0" indent="0" algn="ctr">
              <a:buNone/>
            </a:pPr>
            <a:endParaRPr lang="it-IT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it-IT" b="1" dirty="0">
              <a:latin typeface="Arial Black" panose="020B0A04020102020204" pitchFamily="34" charset="0"/>
            </a:endParaRP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A7EBAF74-C52E-BD77-32C1-592882CDD147}"/>
              </a:ext>
            </a:extLst>
          </p:cNvPr>
          <p:cNvSpPr/>
          <p:nvPr/>
        </p:nvSpPr>
        <p:spPr>
          <a:xfrm>
            <a:off x="5565058" y="3170370"/>
            <a:ext cx="1406013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01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2ACDFF-7C6F-6979-B70C-8F77F6E3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 Black" panose="020B0A04020102020204" pitchFamily="34" charset="0"/>
              </a:rPr>
              <a:t>TIPI DI RELAZIONE </a:t>
            </a:r>
            <a:br>
              <a:rPr lang="it-IT" sz="3600" b="1" dirty="0">
                <a:latin typeface="Arial Black" panose="020B0A04020102020204" pitchFamily="34" charset="0"/>
              </a:rPr>
            </a:br>
            <a:r>
              <a:rPr lang="it-IT" sz="3600" b="1" dirty="0">
                <a:latin typeface="Arial Black" panose="020B0A04020102020204" pitchFamily="34" charset="0"/>
              </a:rPr>
              <a:t>PER LA DEFINIZIONE DEI BISOGNI – 2.2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9779DC-DD4E-A26E-F063-BD9A374716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0378C92-F40A-9373-A04D-6EA1E786A1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24A3DE0-B4F1-3E70-1C6D-073FA3DD3733}"/>
              </a:ext>
            </a:extLst>
          </p:cNvPr>
          <p:cNvSpPr/>
          <p:nvPr/>
        </p:nvSpPr>
        <p:spPr>
          <a:xfrm>
            <a:off x="1641987" y="1825625"/>
            <a:ext cx="3460955" cy="14485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INDUZIONE</a:t>
            </a:r>
          </a:p>
          <a:p>
            <a:pPr algn="ctr"/>
            <a:r>
              <a:rPr lang="it-IT" sz="3200" i="1" dirty="0"/>
              <a:t>(Il soggetto esterno prevale)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A67AD794-70D3-17DF-7D9D-ED39C4FDEE1B}"/>
              </a:ext>
            </a:extLst>
          </p:cNvPr>
          <p:cNvSpPr/>
          <p:nvPr/>
        </p:nvSpPr>
        <p:spPr>
          <a:xfrm>
            <a:off x="1641986" y="4139382"/>
            <a:ext cx="3460955" cy="151416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COLONIZZAZIONE</a:t>
            </a:r>
          </a:p>
          <a:p>
            <a:pPr algn="ctr"/>
            <a:r>
              <a:rPr lang="it-IT" sz="2800" dirty="0"/>
              <a:t>(definizione arbitraria dei bisogni)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4461CF84-AC2B-370D-0826-329EA40DEB9F}"/>
              </a:ext>
            </a:extLst>
          </p:cNvPr>
          <p:cNvSpPr/>
          <p:nvPr/>
        </p:nvSpPr>
        <p:spPr>
          <a:xfrm>
            <a:off x="3015330" y="3409079"/>
            <a:ext cx="714266" cy="503902"/>
          </a:xfrm>
          <a:prstGeom prst="downArrow">
            <a:avLst>
              <a:gd name="adj1" fmla="val 50000"/>
              <a:gd name="adj2" fmla="val 5202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F88137C-65C7-3E1A-09F5-047BDF8BE860}"/>
              </a:ext>
            </a:extLst>
          </p:cNvPr>
          <p:cNvSpPr/>
          <p:nvPr/>
        </p:nvSpPr>
        <p:spPr>
          <a:xfrm>
            <a:off x="6823587" y="1825625"/>
            <a:ext cx="3726425" cy="14485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SVILUPPO PSICOSOCIALE</a:t>
            </a:r>
          </a:p>
          <a:p>
            <a:pPr algn="ctr"/>
            <a:r>
              <a:rPr lang="it-IT" sz="2400" dirty="0"/>
              <a:t>(De Sandre)</a:t>
            </a:r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8E0001BC-08D9-4854-2377-CDA027E019CD}"/>
              </a:ext>
            </a:extLst>
          </p:cNvPr>
          <p:cNvSpPr/>
          <p:nvPr/>
        </p:nvSpPr>
        <p:spPr>
          <a:xfrm>
            <a:off x="8329666" y="3417812"/>
            <a:ext cx="714266" cy="503902"/>
          </a:xfrm>
          <a:prstGeom prst="downArrow">
            <a:avLst>
              <a:gd name="adj1" fmla="val 50000"/>
              <a:gd name="adj2" fmla="val 5202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28A9C28A-36C3-203A-B884-E018EC7CC668}"/>
              </a:ext>
            </a:extLst>
          </p:cNvPr>
          <p:cNvSpPr/>
          <p:nvPr/>
        </p:nvSpPr>
        <p:spPr>
          <a:xfrm>
            <a:off x="6961238" y="4139381"/>
            <a:ext cx="3588773" cy="151416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CONTINUI FEEDBACK PER DEFINIRE IL BISOGNO</a:t>
            </a:r>
          </a:p>
        </p:txBody>
      </p:sp>
    </p:spTree>
    <p:extLst>
      <p:ext uri="{BB962C8B-B14F-4D97-AF65-F5344CB8AC3E}">
        <p14:creationId xmlns:p14="http://schemas.microsoft.com/office/powerpoint/2010/main" val="2585564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7DBC9C-996A-F9B5-5491-4EDD24D92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COS’E’ IL BISOGNO? – 2.3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A9DC09-DFE5-0406-E6EE-7C5964257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35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D0DC359-14C6-B8F7-C600-6CE85325506C}"/>
              </a:ext>
            </a:extLst>
          </p:cNvPr>
          <p:cNvSpPr/>
          <p:nvPr/>
        </p:nvSpPr>
        <p:spPr>
          <a:xfrm rot="10800000" flipV="1">
            <a:off x="1415845" y="1825625"/>
            <a:ext cx="3519949" cy="16401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MANCANZA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96A7CF89-050B-D300-5FB8-0F4C772BDA4A}"/>
              </a:ext>
            </a:extLst>
          </p:cNvPr>
          <p:cNvSpPr/>
          <p:nvPr/>
        </p:nvSpPr>
        <p:spPr>
          <a:xfrm>
            <a:off x="1415845" y="3974023"/>
            <a:ext cx="3519949" cy="22029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STATO</a:t>
            </a:r>
          </a:p>
          <a:p>
            <a:pPr algn="ctr"/>
            <a:r>
              <a:rPr lang="it-IT" sz="2800" dirty="0"/>
              <a:t>O</a:t>
            </a:r>
          </a:p>
          <a:p>
            <a:pPr algn="ctr"/>
            <a:r>
              <a:rPr lang="it-IT" sz="2800" dirty="0"/>
              <a:t>CONDIZIONE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7E434F39-6C7A-DEC3-C2DB-E7175BFB3BC4}"/>
              </a:ext>
            </a:extLst>
          </p:cNvPr>
          <p:cNvSpPr/>
          <p:nvPr/>
        </p:nvSpPr>
        <p:spPr>
          <a:xfrm rot="10800000">
            <a:off x="2933503" y="330363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15A6A9E-0C33-65A1-9890-29821018F5F8}"/>
              </a:ext>
            </a:extLst>
          </p:cNvPr>
          <p:cNvSpPr/>
          <p:nvPr/>
        </p:nvSpPr>
        <p:spPr>
          <a:xfrm>
            <a:off x="6784258" y="1825625"/>
            <a:ext cx="3854245" cy="164019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DI QUALCOSA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2EB32D57-2205-4380-88D4-7AEDBCCA388A}"/>
              </a:ext>
            </a:extLst>
          </p:cNvPr>
          <p:cNvSpPr/>
          <p:nvPr/>
        </p:nvSpPr>
        <p:spPr>
          <a:xfrm>
            <a:off x="6853084" y="4108960"/>
            <a:ext cx="3785419" cy="20680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OGGETTO</a:t>
            </a:r>
          </a:p>
          <a:p>
            <a:pPr algn="ctr"/>
            <a:r>
              <a:rPr lang="it-IT" sz="3200" dirty="0"/>
              <a:t>BENE</a:t>
            </a:r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7892F6FF-B5DC-B6D3-E99B-40714A06E800}"/>
              </a:ext>
            </a:extLst>
          </p:cNvPr>
          <p:cNvSpPr/>
          <p:nvPr/>
        </p:nvSpPr>
        <p:spPr>
          <a:xfrm>
            <a:off x="8469064" y="3303639"/>
            <a:ext cx="484632" cy="110376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F9F14080-15BE-3075-406B-34DDA9A65FBC}"/>
              </a:ext>
            </a:extLst>
          </p:cNvPr>
          <p:cNvSpPr/>
          <p:nvPr/>
        </p:nvSpPr>
        <p:spPr>
          <a:xfrm>
            <a:off x="5407743" y="240340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85CBE572-ED4A-BB1F-C262-20F2FCC7DFF2}"/>
              </a:ext>
            </a:extLst>
          </p:cNvPr>
          <p:cNvSpPr/>
          <p:nvPr/>
        </p:nvSpPr>
        <p:spPr>
          <a:xfrm>
            <a:off x="5407743" y="47588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321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EE71C0-C464-DA86-3CB8-552A9ADD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 Black" panose="020B0A04020102020204" pitchFamily="34" charset="0"/>
              </a:rPr>
              <a:t>COS’E’ IL BISOGNO? – 2.3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7F4CED-C781-1FC2-B5DE-5E0A7D04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dirty="0"/>
              <a:t>  A. GASPARINI  (1987)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i="1" dirty="0"/>
              <a:t>Il bisogno è la tensione (di un organismo o di un individuo  o di un gruppo) orientata ad individuare una concreta soluzione (oggetto, modello culturale, </a:t>
            </a:r>
            <a:r>
              <a:rPr lang="it-IT" i="1" dirty="0" err="1"/>
              <a:t>ecc</a:t>
            </a:r>
            <a:r>
              <a:rPr lang="it-IT" i="1" dirty="0"/>
              <a:t>…) che ricostituisca un equilibrio compromesso da una carenza.</a:t>
            </a:r>
          </a:p>
        </p:txBody>
      </p:sp>
    </p:spTree>
    <p:extLst>
      <p:ext uri="{BB962C8B-B14F-4D97-AF65-F5344CB8AC3E}">
        <p14:creationId xmlns:p14="http://schemas.microsoft.com/office/powerpoint/2010/main" val="225803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039082-805B-C20E-EEE4-4666C35D8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 </a:t>
            </a:r>
            <a:r>
              <a:rPr lang="it-IT" dirty="0">
                <a:latin typeface="Arial Black" panose="020B0A04020102020204" pitchFamily="34" charset="0"/>
              </a:rPr>
              <a:t>COSA NON E’  - 2.3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C84939-72A1-646E-C138-7541BFA07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b="1" dirty="0"/>
              <a:t>            IL BISOGNO    </a:t>
            </a:r>
            <a:r>
              <a:rPr lang="it-IT" sz="2000" b="1" dirty="0"/>
              <a:t>(A. Gasparini)</a:t>
            </a:r>
          </a:p>
          <a:p>
            <a:pPr marL="0" indent="0" algn="ctr">
              <a:buNone/>
            </a:pPr>
            <a:endParaRPr lang="it-IT" sz="4000" b="1" dirty="0"/>
          </a:p>
          <a:p>
            <a:pPr marL="0" indent="0">
              <a:buNone/>
            </a:pPr>
            <a:r>
              <a:rPr lang="it-IT" sz="4000" b="1" dirty="0"/>
              <a:t>             NON E’                                 NON E’</a:t>
            </a:r>
          </a:p>
          <a:p>
            <a:pPr marL="0" indent="0">
              <a:buNone/>
            </a:pPr>
            <a:r>
              <a:rPr lang="it-IT" sz="4000" b="1" dirty="0"/>
              <a:t>        L’OGGETTO                        LA DOMANDA</a:t>
            </a:r>
          </a:p>
        </p:txBody>
      </p:sp>
    </p:spTree>
    <p:extLst>
      <p:ext uri="{BB962C8B-B14F-4D97-AF65-F5344CB8AC3E}">
        <p14:creationId xmlns:p14="http://schemas.microsoft.com/office/powerpoint/2010/main" val="573549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1875</Words>
  <Application>Microsoft Office PowerPoint</Application>
  <PresentationFormat>Widescreen</PresentationFormat>
  <Paragraphs>413</Paragraphs>
  <Slides>40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6" baseType="lpstr">
      <vt:lpstr>Aptos</vt:lpstr>
      <vt:lpstr>Arial</vt:lpstr>
      <vt:lpstr>Arial Black</vt:lpstr>
      <vt:lpstr>Calibri</vt:lpstr>
      <vt:lpstr>Calibri Light</vt:lpstr>
      <vt:lpstr>Tema di Office</vt:lpstr>
      <vt:lpstr> Il Servizio Sociale  Fondamenti e cultura di una professione  dal Testo di Elisabetta Neve - Sintesi di Bianca Lo Bianco </vt:lpstr>
      <vt:lpstr>IL SERVIZIO SOCIALE Elisabetta Neve</vt:lpstr>
      <vt:lpstr>CONCEZIONE CHE HA IL SERVIZIO SOCIALE DEL CONCETTO DI BISOGNO   -   2.1</vt:lpstr>
      <vt:lpstr>RIVOLUZIONE DEGLI ANNI SETTANTA – 2.1</vt:lpstr>
      <vt:lpstr>I BISOGNI IN SE NON ESISTONO MA….- 2.1</vt:lpstr>
      <vt:lpstr>TIPI DI RELAZIONE  PER LA DEFINIZIONE DEI BISOGNI – 2.2</vt:lpstr>
      <vt:lpstr>COS’E’ IL BISOGNO? – 2.3</vt:lpstr>
      <vt:lpstr>COS’E’ IL BISOGNO? – 2.3</vt:lpstr>
      <vt:lpstr> COSA NON E’  - 2.3</vt:lpstr>
      <vt:lpstr>APPROCCIO FUNZIONALISTA – 2.3</vt:lpstr>
      <vt:lpstr>TALCOTT PARSONS (PADRE DELLO STRUTTURAL-FUNZIONALISMO)</vt:lpstr>
      <vt:lpstr>Carlo Marx – 2.3</vt:lpstr>
      <vt:lpstr>AGNES HELLER  - 2.3 (Scuola di Budapest)</vt:lpstr>
      <vt:lpstr>FENOMENOLOGI – 2.3</vt:lpstr>
      <vt:lpstr>CHOMBART DE LAUWE – 2.3</vt:lpstr>
      <vt:lpstr>ERIK ERIKSON – 2.3</vt:lpstr>
      <vt:lpstr>GIOVANNI BERTIN – 2.4 NATURA DEL BISOGNO, CONFRONTO DELLE TEORIE  MARXISTA, FUNZIONALISTA, FENOMENOLOGICA</vt:lpstr>
      <vt:lpstr>RELAZIONE TRA  STATO DI BISOGNO E OGGETTO 2.4</vt:lpstr>
      <vt:lpstr>SOLVIBILITA’ DEI BISOGNI 2.4 (Servizi Sociosanitari)</vt:lpstr>
      <vt:lpstr>DELEGITTIMAZIONE IDEOLOGICA DEI BISOGNI (Italo De Sandre) – 2.4</vt:lpstr>
      <vt:lpstr>Caratteristiche del bisogno – 2.5</vt:lpstr>
      <vt:lpstr>CRITERI DI LEGITTIMAZIONE SIMBOLICA DEI BISOGNI (De Sandre)</vt:lpstr>
      <vt:lpstr>Caratteristiche del bisogno – 2.5</vt:lpstr>
      <vt:lpstr>Caratteristiche del bisogno – 2.5</vt:lpstr>
      <vt:lpstr>COMPLESSITA’  DEL CONCETTO DI BISOGNO - 2.5</vt:lpstr>
      <vt:lpstr>DA BISOGNO A DOMANDA – 2.6</vt:lpstr>
      <vt:lpstr>IL PERCORSO: DALLA PERCEZIONE DI UN DISAGIO ALL’OTTENIMENTO DELLA RISPOSTA (Bertin) – 2.6</vt:lpstr>
      <vt:lpstr>1. PERCEZIONE DEL DISAGIO – 2.6</vt:lpstr>
      <vt:lpstr>2. NON FORMULAZIONE DELLA DOMANDA – 2.6 Disagio debole (Bertin)</vt:lpstr>
      <vt:lpstr>2. FORMULAZIONE DELLA DOMANDA – 2.6 Disagio forte</vt:lpstr>
      <vt:lpstr>2. FORMULAZIONE DELLA DOMANDA – 2.6 Segnalazione</vt:lpstr>
      <vt:lpstr>2. FORMULAZIONE DELLA DOMANDA – 2.6 A chi può essere rivolta?</vt:lpstr>
      <vt:lpstr>2. FORMULAZIONE DELLA DOMANDA – 2.6 Scelta del destinatario</vt:lpstr>
      <vt:lpstr>2. FORMULAZIONE DELLA DOMANDA – 2.6 Motivazioni della scelta</vt:lpstr>
      <vt:lpstr>3. OTTENIMENTO DELLA RISPOSTA – 2.6 </vt:lpstr>
      <vt:lpstr>3. OTTENIMENTO DELLA RISPOSTA – 2.6  Condizioni</vt:lpstr>
      <vt:lpstr>3. OTTENIMENTO DELLA RISPOSTA – 2.6</vt:lpstr>
      <vt:lpstr>NON AUTOMATICITA’ – 2.6</vt:lpstr>
      <vt:lpstr>VARI TIPI DI DOMANDA – 2.6</vt:lpstr>
      <vt:lpstr> Il Servizio Sociale  Fondamenti e cultura di una professione  dal Testo di Elisabetta Neve - Sintesi di Bianca Lo Bianco </vt:lpstr>
    </vt:vector>
  </TitlesOfParts>
  <Company>INAIL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relazioni umane</dc:title>
  <dc:creator>Lo Bianco Bianca Maria</dc:creator>
  <cp:lastModifiedBy>Bianca Maria Lo bianco</cp:lastModifiedBy>
  <cp:revision>33</cp:revision>
  <dcterms:created xsi:type="dcterms:W3CDTF">2019-03-28T15:43:57Z</dcterms:created>
  <dcterms:modified xsi:type="dcterms:W3CDTF">2024-12-12T22:07:16Z</dcterms:modified>
</cp:coreProperties>
</file>